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83" r:id="rId3"/>
    <p:sldId id="312" r:id="rId4"/>
    <p:sldId id="351" r:id="rId5"/>
    <p:sldId id="352" r:id="rId6"/>
    <p:sldId id="353" r:id="rId7"/>
    <p:sldId id="350" r:id="rId8"/>
    <p:sldId id="354" r:id="rId9"/>
    <p:sldId id="355" r:id="rId10"/>
    <p:sldId id="356" r:id="rId11"/>
    <p:sldId id="284" r:id="rId12"/>
    <p:sldId id="317" r:id="rId13"/>
    <p:sldId id="314" r:id="rId14"/>
    <p:sldId id="315" r:id="rId15"/>
    <p:sldId id="286" r:id="rId16"/>
    <p:sldId id="316" r:id="rId17"/>
    <p:sldId id="357" r:id="rId18"/>
    <p:sldId id="374" r:id="rId19"/>
    <p:sldId id="372" r:id="rId20"/>
    <p:sldId id="373" r:id="rId21"/>
    <p:sldId id="359" r:id="rId22"/>
    <p:sldId id="358" r:id="rId23"/>
    <p:sldId id="323" r:id="rId24"/>
    <p:sldId id="318" r:id="rId25"/>
    <p:sldId id="361" r:id="rId26"/>
    <p:sldId id="362" r:id="rId27"/>
    <p:sldId id="368" r:id="rId28"/>
    <p:sldId id="376" r:id="rId29"/>
    <p:sldId id="377" r:id="rId30"/>
    <p:sldId id="378" r:id="rId31"/>
    <p:sldId id="379" r:id="rId32"/>
    <p:sldId id="382" r:id="rId33"/>
    <p:sldId id="380" r:id="rId34"/>
    <p:sldId id="381" r:id="rId35"/>
    <p:sldId id="383" r:id="rId36"/>
    <p:sldId id="385" r:id="rId37"/>
    <p:sldId id="363" r:id="rId38"/>
    <p:sldId id="364" r:id="rId39"/>
    <p:sldId id="365" r:id="rId40"/>
    <p:sldId id="366" r:id="rId41"/>
    <p:sldId id="367" r:id="rId42"/>
    <p:sldId id="437" r:id="rId43"/>
    <p:sldId id="438" r:id="rId44"/>
    <p:sldId id="408"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369" r:id="rId58"/>
    <p:sldId id="370" r:id="rId59"/>
    <p:sldId id="386" r:id="rId60"/>
    <p:sldId id="387" r:id="rId61"/>
    <p:sldId id="388" r:id="rId62"/>
    <p:sldId id="389" r:id="rId63"/>
    <p:sldId id="371" r:id="rId64"/>
    <p:sldId id="391" r:id="rId65"/>
    <p:sldId id="422" r:id="rId66"/>
    <p:sldId id="397" r:id="rId67"/>
    <p:sldId id="399" r:id="rId68"/>
    <p:sldId id="400" r:id="rId69"/>
    <p:sldId id="401" r:id="rId70"/>
    <p:sldId id="402" r:id="rId71"/>
    <p:sldId id="403" r:id="rId72"/>
    <p:sldId id="404" r:id="rId73"/>
    <p:sldId id="406" r:id="rId74"/>
    <p:sldId id="424" r:id="rId75"/>
    <p:sldId id="427" r:id="rId76"/>
    <p:sldId id="425" r:id="rId77"/>
    <p:sldId id="431" r:id="rId78"/>
    <p:sldId id="439" r:id="rId79"/>
    <p:sldId id="440" r:id="rId80"/>
    <p:sldId id="426" r:id="rId81"/>
    <p:sldId id="428" r:id="rId82"/>
    <p:sldId id="423" r:id="rId83"/>
    <p:sldId id="360" r:id="rId84"/>
    <p:sldId id="429" r:id="rId85"/>
    <p:sldId id="430" r:id="rId86"/>
    <p:sldId id="436" r:id="rId87"/>
    <p:sldId id="319" r:id="rId88"/>
    <p:sldId id="432" r:id="rId89"/>
    <p:sldId id="433" r:id="rId90"/>
    <p:sldId id="434" r:id="rId91"/>
    <p:sldId id="435" r:id="rId92"/>
    <p:sldId id="270" r:id="rId9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20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E1FB0-0056-4C77-8B85-05E689BF4E42}"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s-ES"/>
        </a:p>
      </dgm:t>
    </dgm:pt>
    <dgm:pt modelId="{7AD2909F-CC0E-4914-958A-6F8A1D288A8E}">
      <dgm:prSet phldrT="[Texto]"/>
      <dgm:spPr/>
      <dgm:t>
        <a:bodyPr/>
        <a:lstStyle/>
        <a:p>
          <a:r>
            <a:rPr lang="es-ES" dirty="0" smtClean="0"/>
            <a:t>Épicas </a:t>
          </a:r>
          <a:endParaRPr lang="es-ES" dirty="0"/>
        </a:p>
      </dgm:t>
    </dgm:pt>
    <dgm:pt modelId="{47581EE3-AB6A-4728-9F80-6F673CCD9A9A}" type="parTrans" cxnId="{BF1BC607-BF1F-496C-B82F-3F2363F1842E}">
      <dgm:prSet/>
      <dgm:spPr/>
      <dgm:t>
        <a:bodyPr/>
        <a:lstStyle/>
        <a:p>
          <a:endParaRPr lang="es-ES"/>
        </a:p>
      </dgm:t>
    </dgm:pt>
    <dgm:pt modelId="{BE0A0DBF-FF1B-4743-8284-4858B065699A}" type="sibTrans" cxnId="{BF1BC607-BF1F-496C-B82F-3F2363F1842E}">
      <dgm:prSet/>
      <dgm:spPr/>
      <dgm:t>
        <a:bodyPr/>
        <a:lstStyle/>
        <a:p>
          <a:endParaRPr lang="es-ES"/>
        </a:p>
      </dgm:t>
    </dgm:pt>
    <dgm:pt modelId="{978AE629-7AB4-4262-8481-1AF3F73E3F7D}">
      <dgm:prSet phldrT="[Texto]"/>
      <dgm:spPr/>
      <dgm:t>
        <a:bodyPr/>
        <a:lstStyle/>
        <a:p>
          <a:r>
            <a:rPr lang="es-ES" dirty="0" smtClean="0"/>
            <a:t>Historias de usuario </a:t>
          </a:r>
          <a:endParaRPr lang="es-ES" dirty="0"/>
        </a:p>
      </dgm:t>
    </dgm:pt>
    <dgm:pt modelId="{2CEC8CBF-235D-4DC0-A241-1D4A70A06A23}" type="parTrans" cxnId="{2C6EC30C-3B95-4A87-A7A2-44665920E874}">
      <dgm:prSet/>
      <dgm:spPr/>
      <dgm:t>
        <a:bodyPr/>
        <a:lstStyle/>
        <a:p>
          <a:endParaRPr lang="es-ES"/>
        </a:p>
      </dgm:t>
    </dgm:pt>
    <dgm:pt modelId="{F9D3206F-3B7B-40E3-B56A-2504B9FFF2AB}" type="sibTrans" cxnId="{2C6EC30C-3B95-4A87-A7A2-44665920E874}">
      <dgm:prSet/>
      <dgm:spPr/>
      <dgm:t>
        <a:bodyPr/>
        <a:lstStyle/>
        <a:p>
          <a:endParaRPr lang="es-ES"/>
        </a:p>
      </dgm:t>
    </dgm:pt>
    <dgm:pt modelId="{55F9EC7E-A690-4772-B826-8D7AD624E0AA}">
      <dgm:prSet phldrT="[Texto]"/>
      <dgm:spPr/>
      <dgm:t>
        <a:bodyPr/>
        <a:lstStyle/>
        <a:p>
          <a:r>
            <a:rPr lang="es-ES" dirty="0" smtClean="0"/>
            <a:t>Tareas </a:t>
          </a:r>
          <a:endParaRPr lang="es-ES" dirty="0"/>
        </a:p>
      </dgm:t>
    </dgm:pt>
    <dgm:pt modelId="{C5A599F6-4C27-4A8F-A74E-2A7648059C9B}" type="parTrans" cxnId="{F9EB2A67-3F13-459F-9C33-7FA221F96A06}">
      <dgm:prSet/>
      <dgm:spPr/>
      <dgm:t>
        <a:bodyPr/>
        <a:lstStyle/>
        <a:p>
          <a:endParaRPr lang="es-ES"/>
        </a:p>
      </dgm:t>
    </dgm:pt>
    <dgm:pt modelId="{98CC334F-732B-4511-B9E6-0ECDE6055FF3}" type="sibTrans" cxnId="{F9EB2A67-3F13-459F-9C33-7FA221F96A06}">
      <dgm:prSet/>
      <dgm:spPr/>
      <dgm:t>
        <a:bodyPr/>
        <a:lstStyle/>
        <a:p>
          <a:endParaRPr lang="es-ES"/>
        </a:p>
      </dgm:t>
    </dgm:pt>
    <dgm:pt modelId="{5BBC68A6-490D-45FC-BB07-5B26D36E1613}">
      <dgm:prSet phldrT="[Texto]"/>
      <dgm:spPr/>
      <dgm:t>
        <a:bodyPr/>
        <a:lstStyle/>
        <a:p>
          <a:r>
            <a:rPr lang="es-ES" dirty="0" smtClean="0"/>
            <a:t>Tareas </a:t>
          </a:r>
          <a:endParaRPr lang="es-ES" dirty="0"/>
        </a:p>
      </dgm:t>
    </dgm:pt>
    <dgm:pt modelId="{0C6F6227-EF55-4851-9717-946EE6D72417}" type="parTrans" cxnId="{06B2B5C5-B83D-437B-989A-64E4CE3C3204}">
      <dgm:prSet/>
      <dgm:spPr/>
      <dgm:t>
        <a:bodyPr/>
        <a:lstStyle/>
        <a:p>
          <a:endParaRPr lang="es-ES"/>
        </a:p>
      </dgm:t>
    </dgm:pt>
    <dgm:pt modelId="{0CBBA518-66B7-4052-A192-1C8BF0F963BC}" type="sibTrans" cxnId="{06B2B5C5-B83D-437B-989A-64E4CE3C3204}">
      <dgm:prSet/>
      <dgm:spPr/>
      <dgm:t>
        <a:bodyPr/>
        <a:lstStyle/>
        <a:p>
          <a:endParaRPr lang="es-ES"/>
        </a:p>
      </dgm:t>
    </dgm:pt>
    <dgm:pt modelId="{505D040B-8622-4864-8CFB-3AB495D4D096}">
      <dgm:prSet phldrT="[Texto]"/>
      <dgm:spPr/>
      <dgm:t>
        <a:bodyPr/>
        <a:lstStyle/>
        <a:p>
          <a:r>
            <a:rPr lang="es-ES" dirty="0" smtClean="0"/>
            <a:t>Historias de usuario </a:t>
          </a:r>
          <a:endParaRPr lang="es-ES" dirty="0"/>
        </a:p>
      </dgm:t>
    </dgm:pt>
    <dgm:pt modelId="{DD858F3D-8D49-4C8E-9B35-6FDF530F2E72}" type="parTrans" cxnId="{0836B78C-97B8-4F3F-AD8B-0F9BC8658F41}">
      <dgm:prSet/>
      <dgm:spPr/>
      <dgm:t>
        <a:bodyPr/>
        <a:lstStyle/>
        <a:p>
          <a:endParaRPr lang="es-ES"/>
        </a:p>
      </dgm:t>
    </dgm:pt>
    <dgm:pt modelId="{8FE9C37D-7F62-409F-A8AE-58BD304049D3}" type="sibTrans" cxnId="{0836B78C-97B8-4F3F-AD8B-0F9BC8658F41}">
      <dgm:prSet/>
      <dgm:spPr/>
      <dgm:t>
        <a:bodyPr/>
        <a:lstStyle/>
        <a:p>
          <a:endParaRPr lang="es-ES"/>
        </a:p>
      </dgm:t>
    </dgm:pt>
    <dgm:pt modelId="{0E97A63C-1F4A-4378-B2F1-A526E54CDFBC}">
      <dgm:prSet phldrT="[Texto]"/>
      <dgm:spPr/>
      <dgm:t>
        <a:bodyPr/>
        <a:lstStyle/>
        <a:p>
          <a:r>
            <a:rPr lang="es-ES" dirty="0" smtClean="0"/>
            <a:t>Tareas </a:t>
          </a:r>
          <a:endParaRPr lang="es-ES" dirty="0"/>
        </a:p>
      </dgm:t>
    </dgm:pt>
    <dgm:pt modelId="{101018A0-ECDC-4293-B41D-971107DB6290}" type="parTrans" cxnId="{51A46CD5-A74E-4BEB-B2D4-78514450177A}">
      <dgm:prSet/>
      <dgm:spPr/>
      <dgm:t>
        <a:bodyPr/>
        <a:lstStyle/>
        <a:p>
          <a:endParaRPr lang="es-ES"/>
        </a:p>
      </dgm:t>
    </dgm:pt>
    <dgm:pt modelId="{8E5256E4-718E-482C-ADF0-904EC69F988D}" type="sibTrans" cxnId="{51A46CD5-A74E-4BEB-B2D4-78514450177A}">
      <dgm:prSet/>
      <dgm:spPr/>
      <dgm:t>
        <a:bodyPr/>
        <a:lstStyle/>
        <a:p>
          <a:endParaRPr lang="es-ES"/>
        </a:p>
      </dgm:t>
    </dgm:pt>
    <dgm:pt modelId="{5E48A4A4-9A52-41F1-8871-938448A1091E}" type="pres">
      <dgm:prSet presAssocID="{029E1FB0-0056-4C77-8B85-05E689BF4E42}" presName="hierChild1" presStyleCnt="0">
        <dgm:presLayoutVars>
          <dgm:chPref val="1"/>
          <dgm:dir/>
          <dgm:animOne val="branch"/>
          <dgm:animLvl val="lvl"/>
          <dgm:resizeHandles/>
        </dgm:presLayoutVars>
      </dgm:prSet>
      <dgm:spPr/>
      <dgm:t>
        <a:bodyPr/>
        <a:lstStyle/>
        <a:p>
          <a:endParaRPr lang="es-ES"/>
        </a:p>
      </dgm:t>
    </dgm:pt>
    <dgm:pt modelId="{0D03926C-EA97-4E00-984E-ADC91808D32D}" type="pres">
      <dgm:prSet presAssocID="{7AD2909F-CC0E-4914-958A-6F8A1D288A8E}" presName="hierRoot1" presStyleCnt="0"/>
      <dgm:spPr/>
    </dgm:pt>
    <dgm:pt modelId="{2138C684-4032-4E11-96BC-AFBC92E886AA}" type="pres">
      <dgm:prSet presAssocID="{7AD2909F-CC0E-4914-958A-6F8A1D288A8E}" presName="composite" presStyleCnt="0"/>
      <dgm:spPr/>
    </dgm:pt>
    <dgm:pt modelId="{3DABA83F-CE12-48B1-A129-75F0B36436BB}" type="pres">
      <dgm:prSet presAssocID="{7AD2909F-CC0E-4914-958A-6F8A1D288A8E}" presName="background" presStyleLbl="node0" presStyleIdx="0" presStyleCnt="1"/>
      <dgm:spPr/>
    </dgm:pt>
    <dgm:pt modelId="{E65FBE47-A8B6-4BDA-90F6-896089F6B526}" type="pres">
      <dgm:prSet presAssocID="{7AD2909F-CC0E-4914-958A-6F8A1D288A8E}" presName="text" presStyleLbl="fgAcc0" presStyleIdx="0" presStyleCnt="1">
        <dgm:presLayoutVars>
          <dgm:chPref val="3"/>
        </dgm:presLayoutVars>
      </dgm:prSet>
      <dgm:spPr/>
      <dgm:t>
        <a:bodyPr/>
        <a:lstStyle/>
        <a:p>
          <a:endParaRPr lang="es-ES"/>
        </a:p>
      </dgm:t>
    </dgm:pt>
    <dgm:pt modelId="{61A0FD7D-49E3-40B2-A260-1CC56F7C997D}" type="pres">
      <dgm:prSet presAssocID="{7AD2909F-CC0E-4914-958A-6F8A1D288A8E}" presName="hierChild2" presStyleCnt="0"/>
      <dgm:spPr/>
    </dgm:pt>
    <dgm:pt modelId="{C6A39442-4783-41A3-867E-EDA4603E9C85}" type="pres">
      <dgm:prSet presAssocID="{2CEC8CBF-235D-4DC0-A241-1D4A70A06A23}" presName="Name10" presStyleLbl="parChTrans1D2" presStyleIdx="0" presStyleCnt="2"/>
      <dgm:spPr/>
      <dgm:t>
        <a:bodyPr/>
        <a:lstStyle/>
        <a:p>
          <a:endParaRPr lang="es-ES"/>
        </a:p>
      </dgm:t>
    </dgm:pt>
    <dgm:pt modelId="{F92E7A21-9002-4DD9-AB30-4BC2F6073042}" type="pres">
      <dgm:prSet presAssocID="{978AE629-7AB4-4262-8481-1AF3F73E3F7D}" presName="hierRoot2" presStyleCnt="0"/>
      <dgm:spPr/>
    </dgm:pt>
    <dgm:pt modelId="{02A49AD1-A73B-4F2D-8324-6CB57D22EE44}" type="pres">
      <dgm:prSet presAssocID="{978AE629-7AB4-4262-8481-1AF3F73E3F7D}" presName="composite2" presStyleCnt="0"/>
      <dgm:spPr/>
    </dgm:pt>
    <dgm:pt modelId="{1982CFE3-61FA-472E-8755-CF47CAEA9DDB}" type="pres">
      <dgm:prSet presAssocID="{978AE629-7AB4-4262-8481-1AF3F73E3F7D}" presName="background2" presStyleLbl="node2" presStyleIdx="0" presStyleCnt="2"/>
      <dgm:spPr/>
    </dgm:pt>
    <dgm:pt modelId="{9B1AAC95-29E4-4515-9E04-C51D8D60751C}" type="pres">
      <dgm:prSet presAssocID="{978AE629-7AB4-4262-8481-1AF3F73E3F7D}" presName="text2" presStyleLbl="fgAcc2" presStyleIdx="0" presStyleCnt="2">
        <dgm:presLayoutVars>
          <dgm:chPref val="3"/>
        </dgm:presLayoutVars>
      </dgm:prSet>
      <dgm:spPr/>
      <dgm:t>
        <a:bodyPr/>
        <a:lstStyle/>
        <a:p>
          <a:endParaRPr lang="es-ES"/>
        </a:p>
      </dgm:t>
    </dgm:pt>
    <dgm:pt modelId="{F2CD9C0C-54AC-407F-AA18-14C674164F7D}" type="pres">
      <dgm:prSet presAssocID="{978AE629-7AB4-4262-8481-1AF3F73E3F7D}" presName="hierChild3" presStyleCnt="0"/>
      <dgm:spPr/>
    </dgm:pt>
    <dgm:pt modelId="{A26EEBB6-D23E-43C1-B821-BB6C650B4530}" type="pres">
      <dgm:prSet presAssocID="{C5A599F6-4C27-4A8F-A74E-2A7648059C9B}" presName="Name17" presStyleLbl="parChTrans1D3" presStyleIdx="0" presStyleCnt="3"/>
      <dgm:spPr/>
      <dgm:t>
        <a:bodyPr/>
        <a:lstStyle/>
        <a:p>
          <a:endParaRPr lang="es-ES"/>
        </a:p>
      </dgm:t>
    </dgm:pt>
    <dgm:pt modelId="{0FB2FA65-922A-4937-8FB5-96F185328671}" type="pres">
      <dgm:prSet presAssocID="{55F9EC7E-A690-4772-B826-8D7AD624E0AA}" presName="hierRoot3" presStyleCnt="0"/>
      <dgm:spPr/>
    </dgm:pt>
    <dgm:pt modelId="{EA24C366-4921-4AA2-A8E7-7F0281A16DE2}" type="pres">
      <dgm:prSet presAssocID="{55F9EC7E-A690-4772-B826-8D7AD624E0AA}" presName="composite3" presStyleCnt="0"/>
      <dgm:spPr/>
    </dgm:pt>
    <dgm:pt modelId="{C7E99D1C-3F16-4FE2-AA96-4B08501BB2D9}" type="pres">
      <dgm:prSet presAssocID="{55F9EC7E-A690-4772-B826-8D7AD624E0AA}" presName="background3" presStyleLbl="node3" presStyleIdx="0" presStyleCnt="3"/>
      <dgm:spPr/>
    </dgm:pt>
    <dgm:pt modelId="{325CEF2B-FE6C-4BA8-AF18-1C35B3CF2450}" type="pres">
      <dgm:prSet presAssocID="{55F9EC7E-A690-4772-B826-8D7AD624E0AA}" presName="text3" presStyleLbl="fgAcc3" presStyleIdx="0" presStyleCnt="3">
        <dgm:presLayoutVars>
          <dgm:chPref val="3"/>
        </dgm:presLayoutVars>
      </dgm:prSet>
      <dgm:spPr/>
      <dgm:t>
        <a:bodyPr/>
        <a:lstStyle/>
        <a:p>
          <a:endParaRPr lang="es-ES"/>
        </a:p>
      </dgm:t>
    </dgm:pt>
    <dgm:pt modelId="{AAAB2154-5D0B-4222-9D77-69FC9AB392CF}" type="pres">
      <dgm:prSet presAssocID="{55F9EC7E-A690-4772-B826-8D7AD624E0AA}" presName="hierChild4" presStyleCnt="0"/>
      <dgm:spPr/>
    </dgm:pt>
    <dgm:pt modelId="{3F7C6F04-11DF-466F-8068-27988F9A16B1}" type="pres">
      <dgm:prSet presAssocID="{0C6F6227-EF55-4851-9717-946EE6D72417}" presName="Name17" presStyleLbl="parChTrans1D3" presStyleIdx="1" presStyleCnt="3"/>
      <dgm:spPr/>
      <dgm:t>
        <a:bodyPr/>
        <a:lstStyle/>
        <a:p>
          <a:endParaRPr lang="es-ES"/>
        </a:p>
      </dgm:t>
    </dgm:pt>
    <dgm:pt modelId="{CA52EE41-EE11-45DD-930C-71692D33272C}" type="pres">
      <dgm:prSet presAssocID="{5BBC68A6-490D-45FC-BB07-5B26D36E1613}" presName="hierRoot3" presStyleCnt="0"/>
      <dgm:spPr/>
    </dgm:pt>
    <dgm:pt modelId="{331AD75B-5260-4217-AB08-5D65098ECBF1}" type="pres">
      <dgm:prSet presAssocID="{5BBC68A6-490D-45FC-BB07-5B26D36E1613}" presName="composite3" presStyleCnt="0"/>
      <dgm:spPr/>
    </dgm:pt>
    <dgm:pt modelId="{A60A25DD-A064-41DB-AEDA-527B7019BD3A}" type="pres">
      <dgm:prSet presAssocID="{5BBC68A6-490D-45FC-BB07-5B26D36E1613}" presName="background3" presStyleLbl="node3" presStyleIdx="1" presStyleCnt="3"/>
      <dgm:spPr/>
    </dgm:pt>
    <dgm:pt modelId="{33A7CE5C-D75A-4AB6-83EE-582843C6D7E0}" type="pres">
      <dgm:prSet presAssocID="{5BBC68A6-490D-45FC-BB07-5B26D36E1613}" presName="text3" presStyleLbl="fgAcc3" presStyleIdx="1" presStyleCnt="3">
        <dgm:presLayoutVars>
          <dgm:chPref val="3"/>
        </dgm:presLayoutVars>
      </dgm:prSet>
      <dgm:spPr/>
      <dgm:t>
        <a:bodyPr/>
        <a:lstStyle/>
        <a:p>
          <a:endParaRPr lang="es-ES"/>
        </a:p>
      </dgm:t>
    </dgm:pt>
    <dgm:pt modelId="{510B02DA-668F-4F3E-AE4D-223D89D18E2A}" type="pres">
      <dgm:prSet presAssocID="{5BBC68A6-490D-45FC-BB07-5B26D36E1613}" presName="hierChild4" presStyleCnt="0"/>
      <dgm:spPr/>
    </dgm:pt>
    <dgm:pt modelId="{94AC3AD6-5A70-4837-ABE5-8F8E2FC7E3DB}" type="pres">
      <dgm:prSet presAssocID="{DD858F3D-8D49-4C8E-9B35-6FDF530F2E72}" presName="Name10" presStyleLbl="parChTrans1D2" presStyleIdx="1" presStyleCnt="2"/>
      <dgm:spPr/>
      <dgm:t>
        <a:bodyPr/>
        <a:lstStyle/>
        <a:p>
          <a:endParaRPr lang="es-ES"/>
        </a:p>
      </dgm:t>
    </dgm:pt>
    <dgm:pt modelId="{F47D5BAE-0C40-4299-A59A-D494AA7D7020}" type="pres">
      <dgm:prSet presAssocID="{505D040B-8622-4864-8CFB-3AB495D4D096}" presName="hierRoot2" presStyleCnt="0"/>
      <dgm:spPr/>
    </dgm:pt>
    <dgm:pt modelId="{7DD57594-C061-4100-A16A-79986F75AE44}" type="pres">
      <dgm:prSet presAssocID="{505D040B-8622-4864-8CFB-3AB495D4D096}" presName="composite2" presStyleCnt="0"/>
      <dgm:spPr/>
    </dgm:pt>
    <dgm:pt modelId="{389D903B-2E80-44FF-836A-E372178BB1BB}" type="pres">
      <dgm:prSet presAssocID="{505D040B-8622-4864-8CFB-3AB495D4D096}" presName="background2" presStyleLbl="node2" presStyleIdx="1" presStyleCnt="2"/>
      <dgm:spPr/>
    </dgm:pt>
    <dgm:pt modelId="{399E6FA2-81E0-4F47-92DA-70F92F092EC2}" type="pres">
      <dgm:prSet presAssocID="{505D040B-8622-4864-8CFB-3AB495D4D096}" presName="text2" presStyleLbl="fgAcc2" presStyleIdx="1" presStyleCnt="2">
        <dgm:presLayoutVars>
          <dgm:chPref val="3"/>
        </dgm:presLayoutVars>
      </dgm:prSet>
      <dgm:spPr/>
      <dgm:t>
        <a:bodyPr/>
        <a:lstStyle/>
        <a:p>
          <a:endParaRPr lang="es-ES"/>
        </a:p>
      </dgm:t>
    </dgm:pt>
    <dgm:pt modelId="{34D12473-A29A-46DC-9CAC-F57E35A29BB9}" type="pres">
      <dgm:prSet presAssocID="{505D040B-8622-4864-8CFB-3AB495D4D096}" presName="hierChild3" presStyleCnt="0"/>
      <dgm:spPr/>
    </dgm:pt>
    <dgm:pt modelId="{798053DA-44B6-4761-8433-3D124372255E}" type="pres">
      <dgm:prSet presAssocID="{101018A0-ECDC-4293-B41D-971107DB6290}" presName="Name17" presStyleLbl="parChTrans1D3" presStyleIdx="2" presStyleCnt="3"/>
      <dgm:spPr/>
      <dgm:t>
        <a:bodyPr/>
        <a:lstStyle/>
        <a:p>
          <a:endParaRPr lang="es-ES"/>
        </a:p>
      </dgm:t>
    </dgm:pt>
    <dgm:pt modelId="{49C6D74B-A184-4B51-A1EB-BB2A066F991D}" type="pres">
      <dgm:prSet presAssocID="{0E97A63C-1F4A-4378-B2F1-A526E54CDFBC}" presName="hierRoot3" presStyleCnt="0"/>
      <dgm:spPr/>
    </dgm:pt>
    <dgm:pt modelId="{7CA91EB7-1A0E-4475-95C2-2B2F3627AAFA}" type="pres">
      <dgm:prSet presAssocID="{0E97A63C-1F4A-4378-B2F1-A526E54CDFBC}" presName="composite3" presStyleCnt="0"/>
      <dgm:spPr/>
    </dgm:pt>
    <dgm:pt modelId="{99505151-3AEA-415B-8FA1-5D6D952CE830}" type="pres">
      <dgm:prSet presAssocID="{0E97A63C-1F4A-4378-B2F1-A526E54CDFBC}" presName="background3" presStyleLbl="node3" presStyleIdx="2" presStyleCnt="3"/>
      <dgm:spPr/>
    </dgm:pt>
    <dgm:pt modelId="{A177CBA3-56E8-4FC7-BA47-DA0B204EE8FB}" type="pres">
      <dgm:prSet presAssocID="{0E97A63C-1F4A-4378-B2F1-A526E54CDFBC}" presName="text3" presStyleLbl="fgAcc3" presStyleIdx="2" presStyleCnt="3">
        <dgm:presLayoutVars>
          <dgm:chPref val="3"/>
        </dgm:presLayoutVars>
      </dgm:prSet>
      <dgm:spPr/>
      <dgm:t>
        <a:bodyPr/>
        <a:lstStyle/>
        <a:p>
          <a:endParaRPr lang="es-ES"/>
        </a:p>
      </dgm:t>
    </dgm:pt>
    <dgm:pt modelId="{DF8FC794-D476-464F-BA62-19BD45BCD4C7}" type="pres">
      <dgm:prSet presAssocID="{0E97A63C-1F4A-4378-B2F1-A526E54CDFBC}" presName="hierChild4" presStyleCnt="0"/>
      <dgm:spPr/>
    </dgm:pt>
  </dgm:ptLst>
  <dgm:cxnLst>
    <dgm:cxn modelId="{BF1BC607-BF1F-496C-B82F-3F2363F1842E}" srcId="{029E1FB0-0056-4C77-8B85-05E689BF4E42}" destId="{7AD2909F-CC0E-4914-958A-6F8A1D288A8E}" srcOrd="0" destOrd="0" parTransId="{47581EE3-AB6A-4728-9F80-6F673CCD9A9A}" sibTransId="{BE0A0DBF-FF1B-4743-8284-4858B065699A}"/>
    <dgm:cxn modelId="{F9EB2A67-3F13-459F-9C33-7FA221F96A06}" srcId="{978AE629-7AB4-4262-8481-1AF3F73E3F7D}" destId="{55F9EC7E-A690-4772-B826-8D7AD624E0AA}" srcOrd="0" destOrd="0" parTransId="{C5A599F6-4C27-4A8F-A74E-2A7648059C9B}" sibTransId="{98CC334F-732B-4511-B9E6-0ECDE6055FF3}"/>
    <dgm:cxn modelId="{5E273AC2-074D-4263-B862-E66F33D55726}" type="presOf" srcId="{029E1FB0-0056-4C77-8B85-05E689BF4E42}" destId="{5E48A4A4-9A52-41F1-8871-938448A1091E}" srcOrd="0" destOrd="0" presId="urn:microsoft.com/office/officeart/2005/8/layout/hierarchy1"/>
    <dgm:cxn modelId="{47342A7B-00FD-41E6-8BD2-77FCC9E67130}" type="presOf" srcId="{DD858F3D-8D49-4C8E-9B35-6FDF530F2E72}" destId="{94AC3AD6-5A70-4837-ABE5-8F8E2FC7E3DB}" srcOrd="0" destOrd="0" presId="urn:microsoft.com/office/officeart/2005/8/layout/hierarchy1"/>
    <dgm:cxn modelId="{51A46CD5-A74E-4BEB-B2D4-78514450177A}" srcId="{505D040B-8622-4864-8CFB-3AB495D4D096}" destId="{0E97A63C-1F4A-4378-B2F1-A526E54CDFBC}" srcOrd="0" destOrd="0" parTransId="{101018A0-ECDC-4293-B41D-971107DB6290}" sibTransId="{8E5256E4-718E-482C-ADF0-904EC69F988D}"/>
    <dgm:cxn modelId="{B8F12102-05D4-477A-B511-F6C1B86EA864}" type="presOf" srcId="{505D040B-8622-4864-8CFB-3AB495D4D096}" destId="{399E6FA2-81E0-4F47-92DA-70F92F092EC2}" srcOrd="0" destOrd="0" presId="urn:microsoft.com/office/officeart/2005/8/layout/hierarchy1"/>
    <dgm:cxn modelId="{D765694A-A899-4EBB-AC23-7837B599214E}" type="presOf" srcId="{C5A599F6-4C27-4A8F-A74E-2A7648059C9B}" destId="{A26EEBB6-D23E-43C1-B821-BB6C650B4530}" srcOrd="0" destOrd="0" presId="urn:microsoft.com/office/officeart/2005/8/layout/hierarchy1"/>
    <dgm:cxn modelId="{30E36F6B-619B-494B-BB29-44F1CB4DAF3E}" type="presOf" srcId="{7AD2909F-CC0E-4914-958A-6F8A1D288A8E}" destId="{E65FBE47-A8B6-4BDA-90F6-896089F6B526}" srcOrd="0" destOrd="0" presId="urn:microsoft.com/office/officeart/2005/8/layout/hierarchy1"/>
    <dgm:cxn modelId="{8E25346B-1754-4DE3-8FD3-66FC9E5A2214}" type="presOf" srcId="{0C6F6227-EF55-4851-9717-946EE6D72417}" destId="{3F7C6F04-11DF-466F-8068-27988F9A16B1}" srcOrd="0" destOrd="0" presId="urn:microsoft.com/office/officeart/2005/8/layout/hierarchy1"/>
    <dgm:cxn modelId="{096C86B1-326F-4C53-AF70-5D036370A394}" type="presOf" srcId="{2CEC8CBF-235D-4DC0-A241-1D4A70A06A23}" destId="{C6A39442-4783-41A3-867E-EDA4603E9C85}" srcOrd="0" destOrd="0" presId="urn:microsoft.com/office/officeart/2005/8/layout/hierarchy1"/>
    <dgm:cxn modelId="{0836B78C-97B8-4F3F-AD8B-0F9BC8658F41}" srcId="{7AD2909F-CC0E-4914-958A-6F8A1D288A8E}" destId="{505D040B-8622-4864-8CFB-3AB495D4D096}" srcOrd="1" destOrd="0" parTransId="{DD858F3D-8D49-4C8E-9B35-6FDF530F2E72}" sibTransId="{8FE9C37D-7F62-409F-A8AE-58BD304049D3}"/>
    <dgm:cxn modelId="{6453799D-DEA0-46C7-9461-5CEBCC7EAC12}" type="presOf" srcId="{978AE629-7AB4-4262-8481-1AF3F73E3F7D}" destId="{9B1AAC95-29E4-4515-9E04-C51D8D60751C}" srcOrd="0" destOrd="0" presId="urn:microsoft.com/office/officeart/2005/8/layout/hierarchy1"/>
    <dgm:cxn modelId="{B8CBE6B9-FC9F-4F68-8255-15B698758CB8}" type="presOf" srcId="{0E97A63C-1F4A-4378-B2F1-A526E54CDFBC}" destId="{A177CBA3-56E8-4FC7-BA47-DA0B204EE8FB}" srcOrd="0" destOrd="0" presId="urn:microsoft.com/office/officeart/2005/8/layout/hierarchy1"/>
    <dgm:cxn modelId="{06C4AB92-D3AD-48B9-BD46-534B63C271C5}" type="presOf" srcId="{55F9EC7E-A690-4772-B826-8D7AD624E0AA}" destId="{325CEF2B-FE6C-4BA8-AF18-1C35B3CF2450}" srcOrd="0" destOrd="0" presId="urn:microsoft.com/office/officeart/2005/8/layout/hierarchy1"/>
    <dgm:cxn modelId="{06B2B5C5-B83D-437B-989A-64E4CE3C3204}" srcId="{978AE629-7AB4-4262-8481-1AF3F73E3F7D}" destId="{5BBC68A6-490D-45FC-BB07-5B26D36E1613}" srcOrd="1" destOrd="0" parTransId="{0C6F6227-EF55-4851-9717-946EE6D72417}" sibTransId="{0CBBA518-66B7-4052-A192-1C8BF0F963BC}"/>
    <dgm:cxn modelId="{2C6EC30C-3B95-4A87-A7A2-44665920E874}" srcId="{7AD2909F-CC0E-4914-958A-6F8A1D288A8E}" destId="{978AE629-7AB4-4262-8481-1AF3F73E3F7D}" srcOrd="0" destOrd="0" parTransId="{2CEC8CBF-235D-4DC0-A241-1D4A70A06A23}" sibTransId="{F9D3206F-3B7B-40E3-B56A-2504B9FFF2AB}"/>
    <dgm:cxn modelId="{B393AA6F-C961-41A7-873F-37E8CFA97638}" type="presOf" srcId="{101018A0-ECDC-4293-B41D-971107DB6290}" destId="{798053DA-44B6-4761-8433-3D124372255E}" srcOrd="0" destOrd="0" presId="urn:microsoft.com/office/officeart/2005/8/layout/hierarchy1"/>
    <dgm:cxn modelId="{1615FF31-1EAD-47AF-8BFA-8541738DAEEB}" type="presOf" srcId="{5BBC68A6-490D-45FC-BB07-5B26D36E1613}" destId="{33A7CE5C-D75A-4AB6-83EE-582843C6D7E0}" srcOrd="0" destOrd="0" presId="urn:microsoft.com/office/officeart/2005/8/layout/hierarchy1"/>
    <dgm:cxn modelId="{6775A789-F12F-47DA-932C-F6AFFC26EA43}" type="presParOf" srcId="{5E48A4A4-9A52-41F1-8871-938448A1091E}" destId="{0D03926C-EA97-4E00-984E-ADC91808D32D}" srcOrd="0" destOrd="0" presId="urn:microsoft.com/office/officeart/2005/8/layout/hierarchy1"/>
    <dgm:cxn modelId="{B34B02F2-7ECD-4296-8CAC-180CA1D47B9A}" type="presParOf" srcId="{0D03926C-EA97-4E00-984E-ADC91808D32D}" destId="{2138C684-4032-4E11-96BC-AFBC92E886AA}" srcOrd="0" destOrd="0" presId="urn:microsoft.com/office/officeart/2005/8/layout/hierarchy1"/>
    <dgm:cxn modelId="{AB4FDDFA-21D6-4DC3-809B-2457AFFB8780}" type="presParOf" srcId="{2138C684-4032-4E11-96BC-AFBC92E886AA}" destId="{3DABA83F-CE12-48B1-A129-75F0B36436BB}" srcOrd="0" destOrd="0" presId="urn:microsoft.com/office/officeart/2005/8/layout/hierarchy1"/>
    <dgm:cxn modelId="{792E4282-BB8E-47B1-A013-3787F2B9F30B}" type="presParOf" srcId="{2138C684-4032-4E11-96BC-AFBC92E886AA}" destId="{E65FBE47-A8B6-4BDA-90F6-896089F6B526}" srcOrd="1" destOrd="0" presId="urn:microsoft.com/office/officeart/2005/8/layout/hierarchy1"/>
    <dgm:cxn modelId="{6828D87C-9E5C-461E-80AF-7441483A4A16}" type="presParOf" srcId="{0D03926C-EA97-4E00-984E-ADC91808D32D}" destId="{61A0FD7D-49E3-40B2-A260-1CC56F7C997D}" srcOrd="1" destOrd="0" presId="urn:microsoft.com/office/officeart/2005/8/layout/hierarchy1"/>
    <dgm:cxn modelId="{41920F60-7C7B-400F-A824-E62D3ED94ACF}" type="presParOf" srcId="{61A0FD7D-49E3-40B2-A260-1CC56F7C997D}" destId="{C6A39442-4783-41A3-867E-EDA4603E9C85}" srcOrd="0" destOrd="0" presId="urn:microsoft.com/office/officeart/2005/8/layout/hierarchy1"/>
    <dgm:cxn modelId="{ED663F78-1A07-4D5B-8202-6BD23C50261B}" type="presParOf" srcId="{61A0FD7D-49E3-40B2-A260-1CC56F7C997D}" destId="{F92E7A21-9002-4DD9-AB30-4BC2F6073042}" srcOrd="1" destOrd="0" presId="urn:microsoft.com/office/officeart/2005/8/layout/hierarchy1"/>
    <dgm:cxn modelId="{8ACD02FD-ADF6-41E1-A060-361FC4B6E01D}" type="presParOf" srcId="{F92E7A21-9002-4DD9-AB30-4BC2F6073042}" destId="{02A49AD1-A73B-4F2D-8324-6CB57D22EE44}" srcOrd="0" destOrd="0" presId="urn:microsoft.com/office/officeart/2005/8/layout/hierarchy1"/>
    <dgm:cxn modelId="{982A6938-C1D8-4D44-A632-045F256F4DA1}" type="presParOf" srcId="{02A49AD1-A73B-4F2D-8324-6CB57D22EE44}" destId="{1982CFE3-61FA-472E-8755-CF47CAEA9DDB}" srcOrd="0" destOrd="0" presId="urn:microsoft.com/office/officeart/2005/8/layout/hierarchy1"/>
    <dgm:cxn modelId="{B6ED3A65-C93E-40B3-94B6-07DC07406F3F}" type="presParOf" srcId="{02A49AD1-A73B-4F2D-8324-6CB57D22EE44}" destId="{9B1AAC95-29E4-4515-9E04-C51D8D60751C}" srcOrd="1" destOrd="0" presId="urn:microsoft.com/office/officeart/2005/8/layout/hierarchy1"/>
    <dgm:cxn modelId="{264E5E62-6FA1-4779-8269-5860654A7465}" type="presParOf" srcId="{F92E7A21-9002-4DD9-AB30-4BC2F6073042}" destId="{F2CD9C0C-54AC-407F-AA18-14C674164F7D}" srcOrd="1" destOrd="0" presId="urn:microsoft.com/office/officeart/2005/8/layout/hierarchy1"/>
    <dgm:cxn modelId="{75191BE9-2C6F-4C4E-9DD3-67259539F0E8}" type="presParOf" srcId="{F2CD9C0C-54AC-407F-AA18-14C674164F7D}" destId="{A26EEBB6-D23E-43C1-B821-BB6C650B4530}" srcOrd="0" destOrd="0" presId="urn:microsoft.com/office/officeart/2005/8/layout/hierarchy1"/>
    <dgm:cxn modelId="{45721B2F-FE9F-42EB-B895-E2E0D5600707}" type="presParOf" srcId="{F2CD9C0C-54AC-407F-AA18-14C674164F7D}" destId="{0FB2FA65-922A-4937-8FB5-96F185328671}" srcOrd="1" destOrd="0" presId="urn:microsoft.com/office/officeart/2005/8/layout/hierarchy1"/>
    <dgm:cxn modelId="{570412F9-439E-4FFF-ABA8-C7784E1F267B}" type="presParOf" srcId="{0FB2FA65-922A-4937-8FB5-96F185328671}" destId="{EA24C366-4921-4AA2-A8E7-7F0281A16DE2}" srcOrd="0" destOrd="0" presId="urn:microsoft.com/office/officeart/2005/8/layout/hierarchy1"/>
    <dgm:cxn modelId="{148CF10F-6E96-410F-B7CF-68E3955AECF0}" type="presParOf" srcId="{EA24C366-4921-4AA2-A8E7-7F0281A16DE2}" destId="{C7E99D1C-3F16-4FE2-AA96-4B08501BB2D9}" srcOrd="0" destOrd="0" presId="urn:microsoft.com/office/officeart/2005/8/layout/hierarchy1"/>
    <dgm:cxn modelId="{CEAD2924-32D5-4FD9-A46B-A6F501D268F5}" type="presParOf" srcId="{EA24C366-4921-4AA2-A8E7-7F0281A16DE2}" destId="{325CEF2B-FE6C-4BA8-AF18-1C35B3CF2450}" srcOrd="1" destOrd="0" presId="urn:microsoft.com/office/officeart/2005/8/layout/hierarchy1"/>
    <dgm:cxn modelId="{57F32FF5-0225-4D76-87A7-0ADDF96F76A0}" type="presParOf" srcId="{0FB2FA65-922A-4937-8FB5-96F185328671}" destId="{AAAB2154-5D0B-4222-9D77-69FC9AB392CF}" srcOrd="1" destOrd="0" presId="urn:microsoft.com/office/officeart/2005/8/layout/hierarchy1"/>
    <dgm:cxn modelId="{D766000A-D3E8-44BA-AAA7-E052EE8491A4}" type="presParOf" srcId="{F2CD9C0C-54AC-407F-AA18-14C674164F7D}" destId="{3F7C6F04-11DF-466F-8068-27988F9A16B1}" srcOrd="2" destOrd="0" presId="urn:microsoft.com/office/officeart/2005/8/layout/hierarchy1"/>
    <dgm:cxn modelId="{4FACF04B-4E0E-4368-88D7-3D68B2D86095}" type="presParOf" srcId="{F2CD9C0C-54AC-407F-AA18-14C674164F7D}" destId="{CA52EE41-EE11-45DD-930C-71692D33272C}" srcOrd="3" destOrd="0" presId="urn:microsoft.com/office/officeart/2005/8/layout/hierarchy1"/>
    <dgm:cxn modelId="{0FAF39AF-F91B-4BEE-880B-BAAE0294BD1B}" type="presParOf" srcId="{CA52EE41-EE11-45DD-930C-71692D33272C}" destId="{331AD75B-5260-4217-AB08-5D65098ECBF1}" srcOrd="0" destOrd="0" presId="urn:microsoft.com/office/officeart/2005/8/layout/hierarchy1"/>
    <dgm:cxn modelId="{861D7E20-815F-4D71-A436-31870E16D57C}" type="presParOf" srcId="{331AD75B-5260-4217-AB08-5D65098ECBF1}" destId="{A60A25DD-A064-41DB-AEDA-527B7019BD3A}" srcOrd="0" destOrd="0" presId="urn:microsoft.com/office/officeart/2005/8/layout/hierarchy1"/>
    <dgm:cxn modelId="{004692D1-691A-4D4F-A813-650F88C96FE7}" type="presParOf" srcId="{331AD75B-5260-4217-AB08-5D65098ECBF1}" destId="{33A7CE5C-D75A-4AB6-83EE-582843C6D7E0}" srcOrd="1" destOrd="0" presId="urn:microsoft.com/office/officeart/2005/8/layout/hierarchy1"/>
    <dgm:cxn modelId="{96C1DCAE-B380-45F2-BA66-E8EF59005BC0}" type="presParOf" srcId="{CA52EE41-EE11-45DD-930C-71692D33272C}" destId="{510B02DA-668F-4F3E-AE4D-223D89D18E2A}" srcOrd="1" destOrd="0" presId="urn:microsoft.com/office/officeart/2005/8/layout/hierarchy1"/>
    <dgm:cxn modelId="{C8C586ED-34B2-4E3C-9A1F-9B0313015988}" type="presParOf" srcId="{61A0FD7D-49E3-40B2-A260-1CC56F7C997D}" destId="{94AC3AD6-5A70-4837-ABE5-8F8E2FC7E3DB}" srcOrd="2" destOrd="0" presId="urn:microsoft.com/office/officeart/2005/8/layout/hierarchy1"/>
    <dgm:cxn modelId="{3CDE6147-3917-440A-956A-14941F2D9F43}" type="presParOf" srcId="{61A0FD7D-49E3-40B2-A260-1CC56F7C997D}" destId="{F47D5BAE-0C40-4299-A59A-D494AA7D7020}" srcOrd="3" destOrd="0" presId="urn:microsoft.com/office/officeart/2005/8/layout/hierarchy1"/>
    <dgm:cxn modelId="{395D431F-40D1-429A-8742-285B7173A1C6}" type="presParOf" srcId="{F47D5BAE-0C40-4299-A59A-D494AA7D7020}" destId="{7DD57594-C061-4100-A16A-79986F75AE44}" srcOrd="0" destOrd="0" presId="urn:microsoft.com/office/officeart/2005/8/layout/hierarchy1"/>
    <dgm:cxn modelId="{02F55C76-B474-46AB-A934-7D768E5FD910}" type="presParOf" srcId="{7DD57594-C061-4100-A16A-79986F75AE44}" destId="{389D903B-2E80-44FF-836A-E372178BB1BB}" srcOrd="0" destOrd="0" presId="urn:microsoft.com/office/officeart/2005/8/layout/hierarchy1"/>
    <dgm:cxn modelId="{8AA44FD9-2E4A-42C9-90C2-900FCDDD0743}" type="presParOf" srcId="{7DD57594-C061-4100-A16A-79986F75AE44}" destId="{399E6FA2-81E0-4F47-92DA-70F92F092EC2}" srcOrd="1" destOrd="0" presId="urn:microsoft.com/office/officeart/2005/8/layout/hierarchy1"/>
    <dgm:cxn modelId="{09849FD4-E21A-4F20-B6DF-4521F59F7D73}" type="presParOf" srcId="{F47D5BAE-0C40-4299-A59A-D494AA7D7020}" destId="{34D12473-A29A-46DC-9CAC-F57E35A29BB9}" srcOrd="1" destOrd="0" presId="urn:microsoft.com/office/officeart/2005/8/layout/hierarchy1"/>
    <dgm:cxn modelId="{224A00F9-EB33-4E18-8354-92267E54C3AA}" type="presParOf" srcId="{34D12473-A29A-46DC-9CAC-F57E35A29BB9}" destId="{798053DA-44B6-4761-8433-3D124372255E}" srcOrd="0" destOrd="0" presId="urn:microsoft.com/office/officeart/2005/8/layout/hierarchy1"/>
    <dgm:cxn modelId="{0B00A6AE-413C-4A13-91C3-710EB710A1ED}" type="presParOf" srcId="{34D12473-A29A-46DC-9CAC-F57E35A29BB9}" destId="{49C6D74B-A184-4B51-A1EB-BB2A066F991D}" srcOrd="1" destOrd="0" presId="urn:microsoft.com/office/officeart/2005/8/layout/hierarchy1"/>
    <dgm:cxn modelId="{07FE46EB-DAC8-4167-8193-3F6898C9D98A}" type="presParOf" srcId="{49C6D74B-A184-4B51-A1EB-BB2A066F991D}" destId="{7CA91EB7-1A0E-4475-95C2-2B2F3627AAFA}" srcOrd="0" destOrd="0" presId="urn:microsoft.com/office/officeart/2005/8/layout/hierarchy1"/>
    <dgm:cxn modelId="{B46EC91D-3DB7-47D5-B66A-999D2B14A12C}" type="presParOf" srcId="{7CA91EB7-1A0E-4475-95C2-2B2F3627AAFA}" destId="{99505151-3AEA-415B-8FA1-5D6D952CE830}" srcOrd="0" destOrd="0" presId="urn:microsoft.com/office/officeart/2005/8/layout/hierarchy1"/>
    <dgm:cxn modelId="{6DF2E310-E864-4828-958D-A73E63400B43}" type="presParOf" srcId="{7CA91EB7-1A0E-4475-95C2-2B2F3627AAFA}" destId="{A177CBA3-56E8-4FC7-BA47-DA0B204EE8FB}" srcOrd="1" destOrd="0" presId="urn:microsoft.com/office/officeart/2005/8/layout/hierarchy1"/>
    <dgm:cxn modelId="{0647AAF7-B19C-4C6E-9D22-F60A1A464647}" type="presParOf" srcId="{49C6D74B-A184-4B51-A1EB-BB2A066F991D}" destId="{DF8FC794-D476-464F-BA62-19BD45BCD4C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053DA-44B6-4761-8433-3D124372255E}">
      <dsp:nvSpPr>
        <dsp:cNvPr id="0" name=""/>
        <dsp:cNvSpPr/>
      </dsp:nvSpPr>
      <dsp:spPr>
        <a:xfrm>
          <a:off x="2823006" y="1785858"/>
          <a:ext cx="91440" cy="283354"/>
        </a:xfrm>
        <a:custGeom>
          <a:avLst/>
          <a:gdLst/>
          <a:ahLst/>
          <a:cxnLst/>
          <a:rect l="0" t="0" r="0" b="0"/>
          <a:pathLst>
            <a:path>
              <a:moveTo>
                <a:pt x="45720" y="0"/>
              </a:moveTo>
              <a:lnTo>
                <a:pt x="45720" y="28335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AC3AD6-5A70-4837-ABE5-8F8E2FC7E3DB}">
      <dsp:nvSpPr>
        <dsp:cNvPr id="0" name=""/>
        <dsp:cNvSpPr/>
      </dsp:nvSpPr>
      <dsp:spPr>
        <a:xfrm>
          <a:off x="1975632" y="883833"/>
          <a:ext cx="893094" cy="283354"/>
        </a:xfrm>
        <a:custGeom>
          <a:avLst/>
          <a:gdLst/>
          <a:ahLst/>
          <a:cxnLst/>
          <a:rect l="0" t="0" r="0" b="0"/>
          <a:pathLst>
            <a:path>
              <a:moveTo>
                <a:pt x="0" y="0"/>
              </a:moveTo>
              <a:lnTo>
                <a:pt x="0" y="193097"/>
              </a:lnTo>
              <a:lnTo>
                <a:pt x="893094" y="193097"/>
              </a:lnTo>
              <a:lnTo>
                <a:pt x="893094" y="28335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7C6F04-11DF-466F-8068-27988F9A16B1}">
      <dsp:nvSpPr>
        <dsp:cNvPr id="0" name=""/>
        <dsp:cNvSpPr/>
      </dsp:nvSpPr>
      <dsp:spPr>
        <a:xfrm>
          <a:off x="1082538" y="1785858"/>
          <a:ext cx="595396" cy="283354"/>
        </a:xfrm>
        <a:custGeom>
          <a:avLst/>
          <a:gdLst/>
          <a:ahLst/>
          <a:cxnLst/>
          <a:rect l="0" t="0" r="0" b="0"/>
          <a:pathLst>
            <a:path>
              <a:moveTo>
                <a:pt x="0" y="0"/>
              </a:moveTo>
              <a:lnTo>
                <a:pt x="0" y="193097"/>
              </a:lnTo>
              <a:lnTo>
                <a:pt x="595396" y="193097"/>
              </a:lnTo>
              <a:lnTo>
                <a:pt x="595396" y="28335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EEBB6-D23E-43C1-B821-BB6C650B4530}">
      <dsp:nvSpPr>
        <dsp:cNvPr id="0" name=""/>
        <dsp:cNvSpPr/>
      </dsp:nvSpPr>
      <dsp:spPr>
        <a:xfrm>
          <a:off x="487142" y="1785858"/>
          <a:ext cx="595396" cy="283354"/>
        </a:xfrm>
        <a:custGeom>
          <a:avLst/>
          <a:gdLst/>
          <a:ahLst/>
          <a:cxnLst/>
          <a:rect l="0" t="0" r="0" b="0"/>
          <a:pathLst>
            <a:path>
              <a:moveTo>
                <a:pt x="595396" y="0"/>
              </a:moveTo>
              <a:lnTo>
                <a:pt x="595396" y="193097"/>
              </a:lnTo>
              <a:lnTo>
                <a:pt x="0" y="193097"/>
              </a:lnTo>
              <a:lnTo>
                <a:pt x="0" y="28335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39442-4783-41A3-867E-EDA4603E9C85}">
      <dsp:nvSpPr>
        <dsp:cNvPr id="0" name=""/>
        <dsp:cNvSpPr/>
      </dsp:nvSpPr>
      <dsp:spPr>
        <a:xfrm>
          <a:off x="1082538" y="883833"/>
          <a:ext cx="893094" cy="283354"/>
        </a:xfrm>
        <a:custGeom>
          <a:avLst/>
          <a:gdLst/>
          <a:ahLst/>
          <a:cxnLst/>
          <a:rect l="0" t="0" r="0" b="0"/>
          <a:pathLst>
            <a:path>
              <a:moveTo>
                <a:pt x="893094" y="0"/>
              </a:moveTo>
              <a:lnTo>
                <a:pt x="893094" y="193097"/>
              </a:lnTo>
              <a:lnTo>
                <a:pt x="0" y="193097"/>
              </a:lnTo>
              <a:lnTo>
                <a:pt x="0" y="28335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ABA83F-CE12-48B1-A129-75F0B36436BB}">
      <dsp:nvSpPr>
        <dsp:cNvPr id="0" name=""/>
        <dsp:cNvSpPr/>
      </dsp:nvSpPr>
      <dsp:spPr>
        <a:xfrm>
          <a:off x="1488490" y="265162"/>
          <a:ext cx="974284" cy="6186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5FBE47-A8B6-4BDA-90F6-896089F6B526}">
      <dsp:nvSpPr>
        <dsp:cNvPr id="0" name=""/>
        <dsp:cNvSpPr/>
      </dsp:nvSpPr>
      <dsp:spPr>
        <a:xfrm>
          <a:off x="1596744" y="368004"/>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Épicas </a:t>
          </a:r>
          <a:endParaRPr lang="es-ES" sz="1500" kern="1200" dirty="0"/>
        </a:p>
      </dsp:txBody>
      <dsp:txXfrm>
        <a:off x="1614864" y="386124"/>
        <a:ext cx="938044" cy="582430"/>
      </dsp:txXfrm>
    </dsp:sp>
    <dsp:sp modelId="{1982CFE3-61FA-472E-8755-CF47CAEA9DDB}">
      <dsp:nvSpPr>
        <dsp:cNvPr id="0" name=""/>
        <dsp:cNvSpPr/>
      </dsp:nvSpPr>
      <dsp:spPr>
        <a:xfrm>
          <a:off x="595396" y="1167188"/>
          <a:ext cx="974284" cy="61867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1AAC95-29E4-4515-9E04-C51D8D60751C}">
      <dsp:nvSpPr>
        <dsp:cNvPr id="0" name=""/>
        <dsp:cNvSpPr/>
      </dsp:nvSpPr>
      <dsp:spPr>
        <a:xfrm>
          <a:off x="703649" y="1270029"/>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Historias de usuario </a:t>
          </a:r>
          <a:endParaRPr lang="es-ES" sz="1500" kern="1200" dirty="0"/>
        </a:p>
      </dsp:txBody>
      <dsp:txXfrm>
        <a:off x="721769" y="1288149"/>
        <a:ext cx="938044" cy="582430"/>
      </dsp:txXfrm>
    </dsp:sp>
    <dsp:sp modelId="{C7E99D1C-3F16-4FE2-AA96-4B08501BB2D9}">
      <dsp:nvSpPr>
        <dsp:cNvPr id="0" name=""/>
        <dsp:cNvSpPr/>
      </dsp:nvSpPr>
      <dsp:spPr>
        <a:xfrm>
          <a:off x="0" y="2069213"/>
          <a:ext cx="974284" cy="6186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5CEF2B-FE6C-4BA8-AF18-1C35B3CF2450}">
      <dsp:nvSpPr>
        <dsp:cNvPr id="0" name=""/>
        <dsp:cNvSpPr/>
      </dsp:nvSpPr>
      <dsp:spPr>
        <a:xfrm>
          <a:off x="108253" y="2172054"/>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Tareas </a:t>
          </a:r>
          <a:endParaRPr lang="es-ES" sz="1500" kern="1200" dirty="0"/>
        </a:p>
      </dsp:txBody>
      <dsp:txXfrm>
        <a:off x="126373" y="2190174"/>
        <a:ext cx="938044" cy="582430"/>
      </dsp:txXfrm>
    </dsp:sp>
    <dsp:sp modelId="{A60A25DD-A064-41DB-AEDA-527B7019BD3A}">
      <dsp:nvSpPr>
        <dsp:cNvPr id="0" name=""/>
        <dsp:cNvSpPr/>
      </dsp:nvSpPr>
      <dsp:spPr>
        <a:xfrm>
          <a:off x="1190792" y="2069213"/>
          <a:ext cx="974284" cy="6186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A7CE5C-D75A-4AB6-83EE-582843C6D7E0}">
      <dsp:nvSpPr>
        <dsp:cNvPr id="0" name=""/>
        <dsp:cNvSpPr/>
      </dsp:nvSpPr>
      <dsp:spPr>
        <a:xfrm>
          <a:off x="1299046" y="2172054"/>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Tareas </a:t>
          </a:r>
          <a:endParaRPr lang="es-ES" sz="1500" kern="1200" dirty="0"/>
        </a:p>
      </dsp:txBody>
      <dsp:txXfrm>
        <a:off x="1317166" y="2190174"/>
        <a:ext cx="938044" cy="582430"/>
      </dsp:txXfrm>
    </dsp:sp>
    <dsp:sp modelId="{389D903B-2E80-44FF-836A-E372178BB1BB}">
      <dsp:nvSpPr>
        <dsp:cNvPr id="0" name=""/>
        <dsp:cNvSpPr/>
      </dsp:nvSpPr>
      <dsp:spPr>
        <a:xfrm>
          <a:off x="2381584" y="1167188"/>
          <a:ext cx="974284" cy="61867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9E6FA2-81E0-4F47-92DA-70F92F092EC2}">
      <dsp:nvSpPr>
        <dsp:cNvPr id="0" name=""/>
        <dsp:cNvSpPr/>
      </dsp:nvSpPr>
      <dsp:spPr>
        <a:xfrm>
          <a:off x="2489838" y="1270029"/>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Historias de usuario </a:t>
          </a:r>
          <a:endParaRPr lang="es-ES" sz="1500" kern="1200" dirty="0"/>
        </a:p>
      </dsp:txBody>
      <dsp:txXfrm>
        <a:off x="2507958" y="1288149"/>
        <a:ext cx="938044" cy="582430"/>
      </dsp:txXfrm>
    </dsp:sp>
    <dsp:sp modelId="{99505151-3AEA-415B-8FA1-5D6D952CE830}">
      <dsp:nvSpPr>
        <dsp:cNvPr id="0" name=""/>
        <dsp:cNvSpPr/>
      </dsp:nvSpPr>
      <dsp:spPr>
        <a:xfrm>
          <a:off x="2381584" y="2069213"/>
          <a:ext cx="974284" cy="6186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7CBA3-56E8-4FC7-BA47-DA0B204EE8FB}">
      <dsp:nvSpPr>
        <dsp:cNvPr id="0" name=""/>
        <dsp:cNvSpPr/>
      </dsp:nvSpPr>
      <dsp:spPr>
        <a:xfrm>
          <a:off x="2489838" y="2172054"/>
          <a:ext cx="974284" cy="61867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kern="1200" dirty="0" smtClean="0"/>
            <a:t>Tareas </a:t>
          </a:r>
          <a:endParaRPr lang="es-ES" sz="1500" kern="1200" dirty="0"/>
        </a:p>
      </dsp:txBody>
      <dsp:txXfrm>
        <a:off x="2507958" y="2190174"/>
        <a:ext cx="938044" cy="5824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55B7F-3FD1-47DD-9379-97FD393AB65F}" type="datetimeFigureOut">
              <a:rPr lang="es-CO" smtClean="0"/>
              <a:t>9/10/2017</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D3731-5BE5-48A8-87D0-39E1897CF976}" type="slidenum">
              <a:rPr lang="es-CO" smtClean="0"/>
              <a:t>‹Nº›</a:t>
            </a:fld>
            <a:endParaRPr lang="es-CO"/>
          </a:p>
        </p:txBody>
      </p:sp>
    </p:spTree>
    <p:extLst>
      <p:ext uri="{BB962C8B-B14F-4D97-AF65-F5344CB8AC3E}">
        <p14:creationId xmlns:p14="http://schemas.microsoft.com/office/powerpoint/2010/main" val="332152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a:t>
            </a:fld>
            <a:endParaRPr lang="es-CO"/>
          </a:p>
        </p:txBody>
      </p:sp>
    </p:spTree>
    <p:extLst>
      <p:ext uri="{BB962C8B-B14F-4D97-AF65-F5344CB8AC3E}">
        <p14:creationId xmlns:p14="http://schemas.microsoft.com/office/powerpoint/2010/main" val="2891130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10</a:t>
            </a:fld>
            <a:endParaRPr lang="es-CO"/>
          </a:p>
        </p:txBody>
      </p:sp>
    </p:spTree>
    <p:extLst>
      <p:ext uri="{BB962C8B-B14F-4D97-AF65-F5344CB8AC3E}">
        <p14:creationId xmlns:p14="http://schemas.microsoft.com/office/powerpoint/2010/main" val="29960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11</a:t>
            </a:fld>
            <a:endParaRPr lang="es-CO"/>
          </a:p>
        </p:txBody>
      </p:sp>
    </p:spTree>
    <p:extLst>
      <p:ext uri="{BB962C8B-B14F-4D97-AF65-F5344CB8AC3E}">
        <p14:creationId xmlns:p14="http://schemas.microsoft.com/office/powerpoint/2010/main" val="349725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12</a:t>
            </a:fld>
            <a:endParaRPr lang="es-CO"/>
          </a:p>
        </p:txBody>
      </p:sp>
    </p:spTree>
    <p:extLst>
      <p:ext uri="{BB962C8B-B14F-4D97-AF65-F5344CB8AC3E}">
        <p14:creationId xmlns:p14="http://schemas.microsoft.com/office/powerpoint/2010/main" val="1228241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13</a:t>
            </a:fld>
            <a:endParaRPr lang="es-CO"/>
          </a:p>
        </p:txBody>
      </p:sp>
    </p:spTree>
    <p:extLst>
      <p:ext uri="{BB962C8B-B14F-4D97-AF65-F5344CB8AC3E}">
        <p14:creationId xmlns:p14="http://schemas.microsoft.com/office/powerpoint/2010/main" val="350934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14</a:t>
            </a:fld>
            <a:endParaRPr lang="es-CO"/>
          </a:p>
        </p:txBody>
      </p:sp>
    </p:spTree>
    <p:extLst>
      <p:ext uri="{BB962C8B-B14F-4D97-AF65-F5344CB8AC3E}">
        <p14:creationId xmlns:p14="http://schemas.microsoft.com/office/powerpoint/2010/main" val="327061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15</a:t>
            </a:fld>
            <a:endParaRPr lang="es-CO"/>
          </a:p>
        </p:txBody>
      </p:sp>
    </p:spTree>
    <p:extLst>
      <p:ext uri="{BB962C8B-B14F-4D97-AF65-F5344CB8AC3E}">
        <p14:creationId xmlns:p14="http://schemas.microsoft.com/office/powerpoint/2010/main" val="25992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16</a:t>
            </a:fld>
            <a:endParaRPr lang="es-CO"/>
          </a:p>
        </p:txBody>
      </p:sp>
    </p:spTree>
    <p:extLst>
      <p:ext uri="{BB962C8B-B14F-4D97-AF65-F5344CB8AC3E}">
        <p14:creationId xmlns:p14="http://schemas.microsoft.com/office/powerpoint/2010/main" val="157744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17</a:t>
            </a:fld>
            <a:endParaRPr lang="es-CO"/>
          </a:p>
        </p:txBody>
      </p:sp>
    </p:spTree>
    <p:extLst>
      <p:ext uri="{BB962C8B-B14F-4D97-AF65-F5344CB8AC3E}">
        <p14:creationId xmlns:p14="http://schemas.microsoft.com/office/powerpoint/2010/main" val="757320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18</a:t>
            </a:fld>
            <a:endParaRPr lang="es-CO"/>
          </a:p>
        </p:txBody>
      </p:sp>
    </p:spTree>
    <p:extLst>
      <p:ext uri="{BB962C8B-B14F-4D97-AF65-F5344CB8AC3E}">
        <p14:creationId xmlns:p14="http://schemas.microsoft.com/office/powerpoint/2010/main" val="282713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19</a:t>
            </a:fld>
            <a:endParaRPr lang="es-CO"/>
          </a:p>
        </p:txBody>
      </p:sp>
    </p:spTree>
    <p:extLst>
      <p:ext uri="{BB962C8B-B14F-4D97-AF65-F5344CB8AC3E}">
        <p14:creationId xmlns:p14="http://schemas.microsoft.com/office/powerpoint/2010/main" val="16606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a:t>
            </a:fld>
            <a:endParaRPr lang="es-CO"/>
          </a:p>
        </p:txBody>
      </p:sp>
    </p:spTree>
    <p:extLst>
      <p:ext uri="{BB962C8B-B14F-4D97-AF65-F5344CB8AC3E}">
        <p14:creationId xmlns:p14="http://schemas.microsoft.com/office/powerpoint/2010/main" val="98023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20</a:t>
            </a:fld>
            <a:endParaRPr lang="es-CO"/>
          </a:p>
        </p:txBody>
      </p:sp>
    </p:spTree>
    <p:extLst>
      <p:ext uri="{BB962C8B-B14F-4D97-AF65-F5344CB8AC3E}">
        <p14:creationId xmlns:p14="http://schemas.microsoft.com/office/powerpoint/2010/main" val="3520026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21</a:t>
            </a:fld>
            <a:endParaRPr lang="es-CO"/>
          </a:p>
        </p:txBody>
      </p:sp>
    </p:spTree>
    <p:extLst>
      <p:ext uri="{BB962C8B-B14F-4D97-AF65-F5344CB8AC3E}">
        <p14:creationId xmlns:p14="http://schemas.microsoft.com/office/powerpoint/2010/main" val="499513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22</a:t>
            </a:fld>
            <a:endParaRPr lang="es-CO"/>
          </a:p>
        </p:txBody>
      </p:sp>
    </p:spTree>
    <p:extLst>
      <p:ext uri="{BB962C8B-B14F-4D97-AF65-F5344CB8AC3E}">
        <p14:creationId xmlns:p14="http://schemas.microsoft.com/office/powerpoint/2010/main" val="246659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23</a:t>
            </a:fld>
            <a:endParaRPr lang="es-CO"/>
          </a:p>
        </p:txBody>
      </p:sp>
    </p:spTree>
    <p:extLst>
      <p:ext uri="{BB962C8B-B14F-4D97-AF65-F5344CB8AC3E}">
        <p14:creationId xmlns:p14="http://schemas.microsoft.com/office/powerpoint/2010/main" val="3777527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24</a:t>
            </a:fld>
            <a:endParaRPr lang="es-CO"/>
          </a:p>
        </p:txBody>
      </p:sp>
    </p:spTree>
    <p:extLst>
      <p:ext uri="{BB962C8B-B14F-4D97-AF65-F5344CB8AC3E}">
        <p14:creationId xmlns:p14="http://schemas.microsoft.com/office/powerpoint/2010/main" val="945712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25</a:t>
            </a:fld>
            <a:endParaRPr lang="es-CO"/>
          </a:p>
        </p:txBody>
      </p:sp>
    </p:spTree>
    <p:extLst>
      <p:ext uri="{BB962C8B-B14F-4D97-AF65-F5344CB8AC3E}">
        <p14:creationId xmlns:p14="http://schemas.microsoft.com/office/powerpoint/2010/main" val="4254054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26</a:t>
            </a:fld>
            <a:endParaRPr lang="es-CO"/>
          </a:p>
        </p:txBody>
      </p:sp>
    </p:spTree>
    <p:extLst>
      <p:ext uri="{BB962C8B-B14F-4D97-AF65-F5344CB8AC3E}">
        <p14:creationId xmlns:p14="http://schemas.microsoft.com/office/powerpoint/2010/main" val="2535997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27</a:t>
            </a:fld>
            <a:endParaRPr lang="es-CO"/>
          </a:p>
        </p:txBody>
      </p:sp>
    </p:spTree>
    <p:extLst>
      <p:ext uri="{BB962C8B-B14F-4D97-AF65-F5344CB8AC3E}">
        <p14:creationId xmlns:p14="http://schemas.microsoft.com/office/powerpoint/2010/main" val="2223197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28</a:t>
            </a:fld>
            <a:endParaRPr lang="es-CO"/>
          </a:p>
        </p:txBody>
      </p:sp>
    </p:spTree>
    <p:extLst>
      <p:ext uri="{BB962C8B-B14F-4D97-AF65-F5344CB8AC3E}">
        <p14:creationId xmlns:p14="http://schemas.microsoft.com/office/powerpoint/2010/main" val="104530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29</a:t>
            </a:fld>
            <a:endParaRPr lang="es-CO"/>
          </a:p>
        </p:txBody>
      </p:sp>
    </p:spTree>
    <p:extLst>
      <p:ext uri="{BB962C8B-B14F-4D97-AF65-F5344CB8AC3E}">
        <p14:creationId xmlns:p14="http://schemas.microsoft.com/office/powerpoint/2010/main" val="3359873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a:t>
            </a:fld>
            <a:endParaRPr lang="es-CO"/>
          </a:p>
        </p:txBody>
      </p:sp>
    </p:spTree>
    <p:extLst>
      <p:ext uri="{BB962C8B-B14F-4D97-AF65-F5344CB8AC3E}">
        <p14:creationId xmlns:p14="http://schemas.microsoft.com/office/powerpoint/2010/main" val="2373980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30</a:t>
            </a:fld>
            <a:endParaRPr lang="es-CO"/>
          </a:p>
        </p:txBody>
      </p:sp>
    </p:spTree>
    <p:extLst>
      <p:ext uri="{BB962C8B-B14F-4D97-AF65-F5344CB8AC3E}">
        <p14:creationId xmlns:p14="http://schemas.microsoft.com/office/powerpoint/2010/main" val="1009030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31</a:t>
            </a:fld>
            <a:endParaRPr lang="es-CO"/>
          </a:p>
        </p:txBody>
      </p:sp>
    </p:spTree>
    <p:extLst>
      <p:ext uri="{BB962C8B-B14F-4D97-AF65-F5344CB8AC3E}">
        <p14:creationId xmlns:p14="http://schemas.microsoft.com/office/powerpoint/2010/main" val="3398587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32</a:t>
            </a:fld>
            <a:endParaRPr lang="es-CO"/>
          </a:p>
        </p:txBody>
      </p:sp>
    </p:spTree>
    <p:extLst>
      <p:ext uri="{BB962C8B-B14F-4D97-AF65-F5344CB8AC3E}">
        <p14:creationId xmlns:p14="http://schemas.microsoft.com/office/powerpoint/2010/main" val="4120059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33</a:t>
            </a:fld>
            <a:endParaRPr lang="es-CO"/>
          </a:p>
        </p:txBody>
      </p:sp>
    </p:spTree>
    <p:extLst>
      <p:ext uri="{BB962C8B-B14F-4D97-AF65-F5344CB8AC3E}">
        <p14:creationId xmlns:p14="http://schemas.microsoft.com/office/powerpoint/2010/main" val="987057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34</a:t>
            </a:fld>
            <a:endParaRPr lang="es-CO"/>
          </a:p>
        </p:txBody>
      </p:sp>
    </p:spTree>
    <p:extLst>
      <p:ext uri="{BB962C8B-B14F-4D97-AF65-F5344CB8AC3E}">
        <p14:creationId xmlns:p14="http://schemas.microsoft.com/office/powerpoint/2010/main" val="11614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35</a:t>
            </a:fld>
            <a:endParaRPr lang="es-CO"/>
          </a:p>
        </p:txBody>
      </p:sp>
    </p:spTree>
    <p:extLst>
      <p:ext uri="{BB962C8B-B14F-4D97-AF65-F5344CB8AC3E}">
        <p14:creationId xmlns:p14="http://schemas.microsoft.com/office/powerpoint/2010/main" val="424917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36</a:t>
            </a:fld>
            <a:endParaRPr lang="es-CO"/>
          </a:p>
        </p:txBody>
      </p:sp>
    </p:spTree>
    <p:extLst>
      <p:ext uri="{BB962C8B-B14F-4D97-AF65-F5344CB8AC3E}">
        <p14:creationId xmlns:p14="http://schemas.microsoft.com/office/powerpoint/2010/main" val="1184598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37</a:t>
            </a:fld>
            <a:endParaRPr lang="es-CO"/>
          </a:p>
        </p:txBody>
      </p:sp>
    </p:spTree>
    <p:extLst>
      <p:ext uri="{BB962C8B-B14F-4D97-AF65-F5344CB8AC3E}">
        <p14:creationId xmlns:p14="http://schemas.microsoft.com/office/powerpoint/2010/main" val="240268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38</a:t>
            </a:fld>
            <a:endParaRPr lang="es-CO"/>
          </a:p>
        </p:txBody>
      </p:sp>
    </p:spTree>
    <p:extLst>
      <p:ext uri="{BB962C8B-B14F-4D97-AF65-F5344CB8AC3E}">
        <p14:creationId xmlns:p14="http://schemas.microsoft.com/office/powerpoint/2010/main" val="1920861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39</a:t>
            </a:fld>
            <a:endParaRPr lang="es-CO"/>
          </a:p>
        </p:txBody>
      </p:sp>
    </p:spTree>
    <p:extLst>
      <p:ext uri="{BB962C8B-B14F-4D97-AF65-F5344CB8AC3E}">
        <p14:creationId xmlns:p14="http://schemas.microsoft.com/office/powerpoint/2010/main" val="3015502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a:t>
            </a:fld>
            <a:endParaRPr lang="es-CO"/>
          </a:p>
        </p:txBody>
      </p:sp>
    </p:spTree>
    <p:extLst>
      <p:ext uri="{BB962C8B-B14F-4D97-AF65-F5344CB8AC3E}">
        <p14:creationId xmlns:p14="http://schemas.microsoft.com/office/powerpoint/2010/main" val="3207235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40</a:t>
            </a:fld>
            <a:endParaRPr lang="es-CO"/>
          </a:p>
        </p:txBody>
      </p:sp>
    </p:spTree>
    <p:extLst>
      <p:ext uri="{BB962C8B-B14F-4D97-AF65-F5344CB8AC3E}">
        <p14:creationId xmlns:p14="http://schemas.microsoft.com/office/powerpoint/2010/main" val="109455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41</a:t>
            </a:fld>
            <a:endParaRPr lang="es-CO"/>
          </a:p>
        </p:txBody>
      </p:sp>
    </p:spTree>
    <p:extLst>
      <p:ext uri="{BB962C8B-B14F-4D97-AF65-F5344CB8AC3E}">
        <p14:creationId xmlns:p14="http://schemas.microsoft.com/office/powerpoint/2010/main" val="3488427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42</a:t>
            </a:fld>
            <a:endParaRPr lang="es-CO"/>
          </a:p>
        </p:txBody>
      </p:sp>
    </p:spTree>
    <p:extLst>
      <p:ext uri="{BB962C8B-B14F-4D97-AF65-F5344CB8AC3E}">
        <p14:creationId xmlns:p14="http://schemas.microsoft.com/office/powerpoint/2010/main" val="1687869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43</a:t>
            </a:fld>
            <a:endParaRPr lang="es-CO"/>
          </a:p>
        </p:txBody>
      </p:sp>
    </p:spTree>
    <p:extLst>
      <p:ext uri="{BB962C8B-B14F-4D97-AF65-F5344CB8AC3E}">
        <p14:creationId xmlns:p14="http://schemas.microsoft.com/office/powerpoint/2010/main" val="28610825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44</a:t>
            </a:fld>
            <a:endParaRPr lang="es-CO"/>
          </a:p>
        </p:txBody>
      </p:sp>
    </p:spTree>
    <p:extLst>
      <p:ext uri="{BB962C8B-B14F-4D97-AF65-F5344CB8AC3E}">
        <p14:creationId xmlns:p14="http://schemas.microsoft.com/office/powerpoint/2010/main" val="1079108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45</a:t>
            </a:fld>
            <a:endParaRPr lang="es-CO"/>
          </a:p>
        </p:txBody>
      </p:sp>
    </p:spTree>
    <p:extLst>
      <p:ext uri="{BB962C8B-B14F-4D97-AF65-F5344CB8AC3E}">
        <p14:creationId xmlns:p14="http://schemas.microsoft.com/office/powerpoint/2010/main" val="1577342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46</a:t>
            </a:fld>
            <a:endParaRPr lang="es-CO"/>
          </a:p>
        </p:txBody>
      </p:sp>
    </p:spTree>
    <p:extLst>
      <p:ext uri="{BB962C8B-B14F-4D97-AF65-F5344CB8AC3E}">
        <p14:creationId xmlns:p14="http://schemas.microsoft.com/office/powerpoint/2010/main" val="1062999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47</a:t>
            </a:fld>
            <a:endParaRPr lang="es-CO"/>
          </a:p>
        </p:txBody>
      </p:sp>
    </p:spTree>
    <p:extLst>
      <p:ext uri="{BB962C8B-B14F-4D97-AF65-F5344CB8AC3E}">
        <p14:creationId xmlns:p14="http://schemas.microsoft.com/office/powerpoint/2010/main" val="1211236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48</a:t>
            </a:fld>
            <a:endParaRPr lang="es-CO"/>
          </a:p>
        </p:txBody>
      </p:sp>
    </p:spTree>
    <p:extLst>
      <p:ext uri="{BB962C8B-B14F-4D97-AF65-F5344CB8AC3E}">
        <p14:creationId xmlns:p14="http://schemas.microsoft.com/office/powerpoint/2010/main" val="1831300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49</a:t>
            </a:fld>
            <a:endParaRPr lang="es-CO"/>
          </a:p>
        </p:txBody>
      </p:sp>
    </p:spTree>
    <p:extLst>
      <p:ext uri="{BB962C8B-B14F-4D97-AF65-F5344CB8AC3E}">
        <p14:creationId xmlns:p14="http://schemas.microsoft.com/office/powerpoint/2010/main" val="355870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a:t>
            </a:fld>
            <a:endParaRPr lang="es-CO"/>
          </a:p>
        </p:txBody>
      </p:sp>
    </p:spTree>
    <p:extLst>
      <p:ext uri="{BB962C8B-B14F-4D97-AF65-F5344CB8AC3E}">
        <p14:creationId xmlns:p14="http://schemas.microsoft.com/office/powerpoint/2010/main" val="923858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50</a:t>
            </a:fld>
            <a:endParaRPr lang="es-CO"/>
          </a:p>
        </p:txBody>
      </p:sp>
    </p:spTree>
    <p:extLst>
      <p:ext uri="{BB962C8B-B14F-4D97-AF65-F5344CB8AC3E}">
        <p14:creationId xmlns:p14="http://schemas.microsoft.com/office/powerpoint/2010/main" val="4165534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51</a:t>
            </a:fld>
            <a:endParaRPr lang="es-CO"/>
          </a:p>
        </p:txBody>
      </p:sp>
    </p:spTree>
    <p:extLst>
      <p:ext uri="{BB962C8B-B14F-4D97-AF65-F5344CB8AC3E}">
        <p14:creationId xmlns:p14="http://schemas.microsoft.com/office/powerpoint/2010/main" val="1182567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52</a:t>
            </a:fld>
            <a:endParaRPr lang="es-CO"/>
          </a:p>
        </p:txBody>
      </p:sp>
    </p:spTree>
    <p:extLst>
      <p:ext uri="{BB962C8B-B14F-4D97-AF65-F5344CB8AC3E}">
        <p14:creationId xmlns:p14="http://schemas.microsoft.com/office/powerpoint/2010/main" val="211707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53</a:t>
            </a:fld>
            <a:endParaRPr lang="es-CO"/>
          </a:p>
        </p:txBody>
      </p:sp>
    </p:spTree>
    <p:extLst>
      <p:ext uri="{BB962C8B-B14F-4D97-AF65-F5344CB8AC3E}">
        <p14:creationId xmlns:p14="http://schemas.microsoft.com/office/powerpoint/2010/main" val="1638740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54</a:t>
            </a:fld>
            <a:endParaRPr lang="es-CO"/>
          </a:p>
        </p:txBody>
      </p:sp>
    </p:spTree>
    <p:extLst>
      <p:ext uri="{BB962C8B-B14F-4D97-AF65-F5344CB8AC3E}">
        <p14:creationId xmlns:p14="http://schemas.microsoft.com/office/powerpoint/2010/main" val="772621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55</a:t>
            </a:fld>
            <a:endParaRPr lang="es-CO"/>
          </a:p>
        </p:txBody>
      </p:sp>
    </p:spTree>
    <p:extLst>
      <p:ext uri="{BB962C8B-B14F-4D97-AF65-F5344CB8AC3E}">
        <p14:creationId xmlns:p14="http://schemas.microsoft.com/office/powerpoint/2010/main" val="2123567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56</a:t>
            </a:fld>
            <a:endParaRPr lang="es-CO"/>
          </a:p>
        </p:txBody>
      </p:sp>
    </p:spTree>
    <p:extLst>
      <p:ext uri="{BB962C8B-B14F-4D97-AF65-F5344CB8AC3E}">
        <p14:creationId xmlns:p14="http://schemas.microsoft.com/office/powerpoint/2010/main" val="1801789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57</a:t>
            </a:fld>
            <a:endParaRPr lang="es-CO"/>
          </a:p>
        </p:txBody>
      </p:sp>
    </p:spTree>
    <p:extLst>
      <p:ext uri="{BB962C8B-B14F-4D97-AF65-F5344CB8AC3E}">
        <p14:creationId xmlns:p14="http://schemas.microsoft.com/office/powerpoint/2010/main" val="39876877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58</a:t>
            </a:fld>
            <a:endParaRPr lang="es-CO"/>
          </a:p>
        </p:txBody>
      </p:sp>
    </p:spTree>
    <p:extLst>
      <p:ext uri="{BB962C8B-B14F-4D97-AF65-F5344CB8AC3E}">
        <p14:creationId xmlns:p14="http://schemas.microsoft.com/office/powerpoint/2010/main" val="317844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59</a:t>
            </a:fld>
            <a:endParaRPr lang="es-CO"/>
          </a:p>
        </p:txBody>
      </p:sp>
    </p:spTree>
    <p:extLst>
      <p:ext uri="{BB962C8B-B14F-4D97-AF65-F5344CB8AC3E}">
        <p14:creationId xmlns:p14="http://schemas.microsoft.com/office/powerpoint/2010/main" val="330076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a:t>
            </a:fld>
            <a:endParaRPr lang="es-CO"/>
          </a:p>
        </p:txBody>
      </p:sp>
    </p:spTree>
    <p:extLst>
      <p:ext uri="{BB962C8B-B14F-4D97-AF65-F5344CB8AC3E}">
        <p14:creationId xmlns:p14="http://schemas.microsoft.com/office/powerpoint/2010/main" val="2286126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60</a:t>
            </a:fld>
            <a:endParaRPr lang="es-CO"/>
          </a:p>
        </p:txBody>
      </p:sp>
    </p:spTree>
    <p:extLst>
      <p:ext uri="{BB962C8B-B14F-4D97-AF65-F5344CB8AC3E}">
        <p14:creationId xmlns:p14="http://schemas.microsoft.com/office/powerpoint/2010/main" val="12347424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61</a:t>
            </a:fld>
            <a:endParaRPr lang="es-CO"/>
          </a:p>
        </p:txBody>
      </p:sp>
    </p:spTree>
    <p:extLst>
      <p:ext uri="{BB962C8B-B14F-4D97-AF65-F5344CB8AC3E}">
        <p14:creationId xmlns:p14="http://schemas.microsoft.com/office/powerpoint/2010/main" val="33227851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62</a:t>
            </a:fld>
            <a:endParaRPr lang="es-CO"/>
          </a:p>
        </p:txBody>
      </p:sp>
    </p:spTree>
    <p:extLst>
      <p:ext uri="{BB962C8B-B14F-4D97-AF65-F5344CB8AC3E}">
        <p14:creationId xmlns:p14="http://schemas.microsoft.com/office/powerpoint/2010/main" val="2480386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63</a:t>
            </a:fld>
            <a:endParaRPr lang="es-CO"/>
          </a:p>
        </p:txBody>
      </p:sp>
    </p:spTree>
    <p:extLst>
      <p:ext uri="{BB962C8B-B14F-4D97-AF65-F5344CB8AC3E}">
        <p14:creationId xmlns:p14="http://schemas.microsoft.com/office/powerpoint/2010/main" val="991918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64</a:t>
            </a:fld>
            <a:endParaRPr lang="es-CO"/>
          </a:p>
        </p:txBody>
      </p:sp>
    </p:spTree>
    <p:extLst>
      <p:ext uri="{BB962C8B-B14F-4D97-AF65-F5344CB8AC3E}">
        <p14:creationId xmlns:p14="http://schemas.microsoft.com/office/powerpoint/2010/main" val="2861706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65</a:t>
            </a:fld>
            <a:endParaRPr lang="es-CO"/>
          </a:p>
        </p:txBody>
      </p:sp>
    </p:spTree>
    <p:extLst>
      <p:ext uri="{BB962C8B-B14F-4D97-AF65-F5344CB8AC3E}">
        <p14:creationId xmlns:p14="http://schemas.microsoft.com/office/powerpoint/2010/main" val="37083929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66</a:t>
            </a:fld>
            <a:endParaRPr lang="es-CO"/>
          </a:p>
        </p:txBody>
      </p:sp>
    </p:spTree>
    <p:extLst>
      <p:ext uri="{BB962C8B-B14F-4D97-AF65-F5344CB8AC3E}">
        <p14:creationId xmlns:p14="http://schemas.microsoft.com/office/powerpoint/2010/main" val="676659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67</a:t>
            </a:fld>
            <a:endParaRPr lang="es-CO"/>
          </a:p>
        </p:txBody>
      </p:sp>
    </p:spTree>
    <p:extLst>
      <p:ext uri="{BB962C8B-B14F-4D97-AF65-F5344CB8AC3E}">
        <p14:creationId xmlns:p14="http://schemas.microsoft.com/office/powerpoint/2010/main" val="3311725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68</a:t>
            </a:fld>
            <a:endParaRPr lang="es-CO"/>
          </a:p>
        </p:txBody>
      </p:sp>
    </p:spTree>
    <p:extLst>
      <p:ext uri="{BB962C8B-B14F-4D97-AF65-F5344CB8AC3E}">
        <p14:creationId xmlns:p14="http://schemas.microsoft.com/office/powerpoint/2010/main" val="2414569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69</a:t>
            </a:fld>
            <a:endParaRPr lang="es-CO"/>
          </a:p>
        </p:txBody>
      </p:sp>
    </p:spTree>
    <p:extLst>
      <p:ext uri="{BB962C8B-B14F-4D97-AF65-F5344CB8AC3E}">
        <p14:creationId xmlns:p14="http://schemas.microsoft.com/office/powerpoint/2010/main" val="196144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a:t>
            </a:fld>
            <a:endParaRPr lang="es-CO"/>
          </a:p>
        </p:txBody>
      </p:sp>
    </p:spTree>
    <p:extLst>
      <p:ext uri="{BB962C8B-B14F-4D97-AF65-F5344CB8AC3E}">
        <p14:creationId xmlns:p14="http://schemas.microsoft.com/office/powerpoint/2010/main" val="400592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70</a:t>
            </a:fld>
            <a:endParaRPr lang="es-CO"/>
          </a:p>
        </p:txBody>
      </p:sp>
    </p:spTree>
    <p:extLst>
      <p:ext uri="{BB962C8B-B14F-4D97-AF65-F5344CB8AC3E}">
        <p14:creationId xmlns:p14="http://schemas.microsoft.com/office/powerpoint/2010/main" val="4094276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71</a:t>
            </a:fld>
            <a:endParaRPr lang="es-CO"/>
          </a:p>
        </p:txBody>
      </p:sp>
    </p:spTree>
    <p:extLst>
      <p:ext uri="{BB962C8B-B14F-4D97-AF65-F5344CB8AC3E}">
        <p14:creationId xmlns:p14="http://schemas.microsoft.com/office/powerpoint/2010/main" val="224095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72</a:t>
            </a:fld>
            <a:endParaRPr lang="es-CO"/>
          </a:p>
        </p:txBody>
      </p:sp>
    </p:spTree>
    <p:extLst>
      <p:ext uri="{BB962C8B-B14F-4D97-AF65-F5344CB8AC3E}">
        <p14:creationId xmlns:p14="http://schemas.microsoft.com/office/powerpoint/2010/main" val="1238707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73</a:t>
            </a:fld>
            <a:endParaRPr lang="es-CO"/>
          </a:p>
        </p:txBody>
      </p:sp>
    </p:spTree>
    <p:extLst>
      <p:ext uri="{BB962C8B-B14F-4D97-AF65-F5344CB8AC3E}">
        <p14:creationId xmlns:p14="http://schemas.microsoft.com/office/powerpoint/2010/main" val="25424239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74</a:t>
            </a:fld>
            <a:endParaRPr lang="es-CO"/>
          </a:p>
        </p:txBody>
      </p:sp>
    </p:spTree>
    <p:extLst>
      <p:ext uri="{BB962C8B-B14F-4D97-AF65-F5344CB8AC3E}">
        <p14:creationId xmlns:p14="http://schemas.microsoft.com/office/powerpoint/2010/main" val="2718815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75</a:t>
            </a:fld>
            <a:endParaRPr lang="es-CO"/>
          </a:p>
        </p:txBody>
      </p:sp>
    </p:spTree>
    <p:extLst>
      <p:ext uri="{BB962C8B-B14F-4D97-AF65-F5344CB8AC3E}">
        <p14:creationId xmlns:p14="http://schemas.microsoft.com/office/powerpoint/2010/main" val="1693690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76</a:t>
            </a:fld>
            <a:endParaRPr lang="es-CO"/>
          </a:p>
        </p:txBody>
      </p:sp>
    </p:spTree>
    <p:extLst>
      <p:ext uri="{BB962C8B-B14F-4D97-AF65-F5344CB8AC3E}">
        <p14:creationId xmlns:p14="http://schemas.microsoft.com/office/powerpoint/2010/main" val="1764242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77</a:t>
            </a:fld>
            <a:endParaRPr lang="es-CO"/>
          </a:p>
        </p:txBody>
      </p:sp>
    </p:spTree>
    <p:extLst>
      <p:ext uri="{BB962C8B-B14F-4D97-AF65-F5344CB8AC3E}">
        <p14:creationId xmlns:p14="http://schemas.microsoft.com/office/powerpoint/2010/main" val="2989009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78</a:t>
            </a:fld>
            <a:endParaRPr lang="es-CO"/>
          </a:p>
        </p:txBody>
      </p:sp>
    </p:spTree>
    <p:extLst>
      <p:ext uri="{BB962C8B-B14F-4D97-AF65-F5344CB8AC3E}">
        <p14:creationId xmlns:p14="http://schemas.microsoft.com/office/powerpoint/2010/main" val="3381245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79</a:t>
            </a:fld>
            <a:endParaRPr lang="es-CO"/>
          </a:p>
        </p:txBody>
      </p:sp>
    </p:spTree>
    <p:extLst>
      <p:ext uri="{BB962C8B-B14F-4D97-AF65-F5344CB8AC3E}">
        <p14:creationId xmlns:p14="http://schemas.microsoft.com/office/powerpoint/2010/main" val="93948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a:t>
            </a:fld>
            <a:endParaRPr lang="es-CO"/>
          </a:p>
        </p:txBody>
      </p:sp>
    </p:spTree>
    <p:extLst>
      <p:ext uri="{BB962C8B-B14F-4D97-AF65-F5344CB8AC3E}">
        <p14:creationId xmlns:p14="http://schemas.microsoft.com/office/powerpoint/2010/main" val="23266772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80</a:t>
            </a:fld>
            <a:endParaRPr lang="es-CO"/>
          </a:p>
        </p:txBody>
      </p:sp>
    </p:spTree>
    <p:extLst>
      <p:ext uri="{BB962C8B-B14F-4D97-AF65-F5344CB8AC3E}">
        <p14:creationId xmlns:p14="http://schemas.microsoft.com/office/powerpoint/2010/main" val="30627393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81</a:t>
            </a:fld>
            <a:endParaRPr lang="es-CO"/>
          </a:p>
        </p:txBody>
      </p:sp>
    </p:spTree>
    <p:extLst>
      <p:ext uri="{BB962C8B-B14F-4D97-AF65-F5344CB8AC3E}">
        <p14:creationId xmlns:p14="http://schemas.microsoft.com/office/powerpoint/2010/main" val="941914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82</a:t>
            </a:fld>
            <a:endParaRPr lang="es-CO"/>
          </a:p>
        </p:txBody>
      </p:sp>
    </p:spTree>
    <p:extLst>
      <p:ext uri="{BB962C8B-B14F-4D97-AF65-F5344CB8AC3E}">
        <p14:creationId xmlns:p14="http://schemas.microsoft.com/office/powerpoint/2010/main" val="19090415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83</a:t>
            </a:fld>
            <a:endParaRPr lang="es-CO"/>
          </a:p>
        </p:txBody>
      </p:sp>
    </p:spTree>
    <p:extLst>
      <p:ext uri="{BB962C8B-B14F-4D97-AF65-F5344CB8AC3E}">
        <p14:creationId xmlns:p14="http://schemas.microsoft.com/office/powerpoint/2010/main" val="1343201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84</a:t>
            </a:fld>
            <a:endParaRPr lang="es-CO"/>
          </a:p>
        </p:txBody>
      </p:sp>
    </p:spTree>
    <p:extLst>
      <p:ext uri="{BB962C8B-B14F-4D97-AF65-F5344CB8AC3E}">
        <p14:creationId xmlns:p14="http://schemas.microsoft.com/office/powerpoint/2010/main" val="18248395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85</a:t>
            </a:fld>
            <a:endParaRPr lang="es-CO"/>
          </a:p>
        </p:txBody>
      </p:sp>
    </p:spTree>
    <p:extLst>
      <p:ext uri="{BB962C8B-B14F-4D97-AF65-F5344CB8AC3E}">
        <p14:creationId xmlns:p14="http://schemas.microsoft.com/office/powerpoint/2010/main" val="1078227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86</a:t>
            </a:fld>
            <a:endParaRPr lang="es-CO"/>
          </a:p>
        </p:txBody>
      </p:sp>
    </p:spTree>
    <p:extLst>
      <p:ext uri="{BB962C8B-B14F-4D97-AF65-F5344CB8AC3E}">
        <p14:creationId xmlns:p14="http://schemas.microsoft.com/office/powerpoint/2010/main" val="26710506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87</a:t>
            </a:fld>
            <a:endParaRPr lang="es-CO"/>
          </a:p>
        </p:txBody>
      </p:sp>
    </p:spTree>
    <p:extLst>
      <p:ext uri="{BB962C8B-B14F-4D97-AF65-F5344CB8AC3E}">
        <p14:creationId xmlns:p14="http://schemas.microsoft.com/office/powerpoint/2010/main" val="27086194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88</a:t>
            </a:fld>
            <a:endParaRPr lang="es-CO"/>
          </a:p>
        </p:txBody>
      </p:sp>
    </p:spTree>
    <p:extLst>
      <p:ext uri="{BB962C8B-B14F-4D97-AF65-F5344CB8AC3E}">
        <p14:creationId xmlns:p14="http://schemas.microsoft.com/office/powerpoint/2010/main" val="3617012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89</a:t>
            </a:fld>
            <a:endParaRPr lang="es-CO"/>
          </a:p>
        </p:txBody>
      </p:sp>
    </p:spTree>
    <p:extLst>
      <p:ext uri="{BB962C8B-B14F-4D97-AF65-F5344CB8AC3E}">
        <p14:creationId xmlns:p14="http://schemas.microsoft.com/office/powerpoint/2010/main" val="418146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9</a:t>
            </a:fld>
            <a:endParaRPr lang="es-CO"/>
          </a:p>
        </p:txBody>
      </p:sp>
    </p:spTree>
    <p:extLst>
      <p:ext uri="{BB962C8B-B14F-4D97-AF65-F5344CB8AC3E}">
        <p14:creationId xmlns:p14="http://schemas.microsoft.com/office/powerpoint/2010/main" val="21591360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90</a:t>
            </a:fld>
            <a:endParaRPr lang="es-CO"/>
          </a:p>
        </p:txBody>
      </p:sp>
    </p:spTree>
    <p:extLst>
      <p:ext uri="{BB962C8B-B14F-4D97-AF65-F5344CB8AC3E}">
        <p14:creationId xmlns:p14="http://schemas.microsoft.com/office/powerpoint/2010/main" val="28395263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91</a:t>
            </a:fld>
            <a:endParaRPr lang="es-CO"/>
          </a:p>
        </p:txBody>
      </p:sp>
    </p:spTree>
    <p:extLst>
      <p:ext uri="{BB962C8B-B14F-4D97-AF65-F5344CB8AC3E}">
        <p14:creationId xmlns:p14="http://schemas.microsoft.com/office/powerpoint/2010/main" val="26421747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F3D3731-5BE5-48A8-87D0-39E1897CF976}" type="slidenum">
              <a:rPr lang="es-CO" smtClean="0"/>
              <a:t>92</a:t>
            </a:fld>
            <a:endParaRPr lang="es-CO"/>
          </a:p>
        </p:txBody>
      </p:sp>
    </p:spTree>
    <p:extLst>
      <p:ext uri="{BB962C8B-B14F-4D97-AF65-F5344CB8AC3E}">
        <p14:creationId xmlns:p14="http://schemas.microsoft.com/office/powerpoint/2010/main" val="121972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43786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5707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61857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87336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41565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36505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424209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64356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79234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96449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09/10/2017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35097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1F962-18C9-42EE-9CFF-90F216E7FFBA}" type="datetimeFigureOut">
              <a:rPr lang="es-ES" smtClean="0"/>
              <a:t>09/10/2017</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6907C-7CCA-4594-9E4E-0ACD35BAE3F1}" type="slidenum">
              <a:rPr lang="es-ES" smtClean="0"/>
              <a:t>‹Nº›</a:t>
            </a:fld>
            <a:endParaRPr lang="es-ES"/>
          </a:p>
        </p:txBody>
      </p:sp>
    </p:spTree>
    <p:extLst>
      <p:ext uri="{BB962C8B-B14F-4D97-AF65-F5344CB8AC3E}">
        <p14:creationId xmlns:p14="http://schemas.microsoft.com/office/powerpoint/2010/main" val="1158167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oficinaproyectosinformatica.blogspot.com/2012/10/plantillas-scrum-historias-de-usuario.html"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18" Type="http://schemas.openxmlformats.org/officeDocument/2006/relationships/slide" Target="slide17.xml"/><Relationship Id="rId26" Type="http://schemas.openxmlformats.org/officeDocument/2006/relationships/slide" Target="slide25.xml"/><Relationship Id="rId3" Type="http://schemas.openxmlformats.org/officeDocument/2006/relationships/slide" Target="slide2.xml"/><Relationship Id="rId21" Type="http://schemas.openxmlformats.org/officeDocument/2006/relationships/slide" Target="slide20.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5" Type="http://schemas.openxmlformats.org/officeDocument/2006/relationships/slide" Target="slide24.xml"/><Relationship Id="rId2" Type="http://schemas.openxmlformats.org/officeDocument/2006/relationships/notesSlide" Target="../notesSlides/notesSlide91.xml"/><Relationship Id="rId16" Type="http://schemas.openxmlformats.org/officeDocument/2006/relationships/slide" Target="slide15.xml"/><Relationship Id="rId20" Type="http://schemas.openxmlformats.org/officeDocument/2006/relationships/slide" Target="slide19.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3.xml"/><Relationship Id="rId5" Type="http://schemas.openxmlformats.org/officeDocument/2006/relationships/slide" Target="slide4.xml"/><Relationship Id="rId15" Type="http://schemas.openxmlformats.org/officeDocument/2006/relationships/slide" Target="slide92.xml"/><Relationship Id="rId23" Type="http://schemas.openxmlformats.org/officeDocument/2006/relationships/slide" Target="slide22.xml"/><Relationship Id="rId10" Type="http://schemas.openxmlformats.org/officeDocument/2006/relationships/slide" Target="slide9.xml"/><Relationship Id="rId19" Type="http://schemas.openxmlformats.org/officeDocument/2006/relationships/slide" Target="slide18.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1.xml"/><Relationship Id="rId27" Type="http://schemas.openxmlformats.org/officeDocument/2006/relationships/slide" Target="slide26.xml"/></Relationships>
</file>

<file path=ppt/slides/_rels/slide92.xml.rels><?xml version="1.0" encoding="UTF-8" standalone="yes"?>
<Relationships xmlns="http://schemas.openxmlformats.org/package/2006/relationships"><Relationship Id="rId8" Type="http://schemas.openxmlformats.org/officeDocument/2006/relationships/hyperlink" Target="http://ingenieriadesoftware.mex.tl/images/18149/DSDM%20documento.pdf" TargetMode="External"/><Relationship Id="rId3" Type="http://schemas.openxmlformats.org/officeDocument/2006/relationships/hyperlink" Target="http://www.ecured.cu/Programaci%C3%B3n_Extrema_(XP)" TargetMode="External"/><Relationship Id="rId7" Type="http://schemas.openxmlformats.org/officeDocument/2006/relationships/hyperlink" Target="https://docs.google.com/a/unicesar.edu.co/viewer?a=v&amp;pid=sites&amp;srcid=ZGVmYXVsdGRvbWFpbnxib3Jpc2dyMDR8Z3g6MzMyZmZiYzQyNzNhOTNhZg" TargetMode="External"/><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hyperlink" Target="http://proyectosagiles.org/que-es-scrum/" TargetMode="External"/><Relationship Id="rId5" Type="http://schemas.openxmlformats.org/officeDocument/2006/relationships/hyperlink" Target="http://www.dccia.ua.es/dccia/inf/asignaturas/MADS/transparencias/1.2_Manifiesto_agil.pdf" TargetMode="External"/><Relationship Id="rId4" Type="http://schemas.openxmlformats.org/officeDocument/2006/relationships/hyperlink" Target="http://www.i2btech.com/blog-i2b/tech-deployment/5-beneficios-de-aplicar-metodologias-agiles-en-el-desarrollo-de-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7"/>
          <p:cNvSpPr txBox="1"/>
          <p:nvPr/>
        </p:nvSpPr>
        <p:spPr>
          <a:xfrm>
            <a:off x="1205369" y="836712"/>
            <a:ext cx="7177430" cy="461665"/>
          </a:xfrm>
          <a:prstGeom prst="rect">
            <a:avLst/>
          </a:prstGeom>
          <a:noFill/>
        </p:spPr>
        <p:txBody>
          <a:bodyPr wrap="square" rtlCol="0">
            <a:spAutoFit/>
          </a:bodyPr>
          <a:lstStyle/>
          <a:p>
            <a:pPr algn="ctr"/>
            <a:r>
              <a:rPr lang="es-CO" sz="2400" dirty="0" smtClean="0">
                <a:solidFill>
                  <a:srgbClr val="003300"/>
                </a:solidFill>
                <a:latin typeface="Berlin Sans FB" pitchFamily="34" charset="0"/>
                <a:cs typeface="Arial" charset="0"/>
              </a:rPr>
              <a:t>METODOLOGÍAS ÁGILES</a:t>
            </a:r>
            <a:endParaRPr lang="es-CO" sz="2400" dirty="0">
              <a:solidFill>
                <a:srgbClr val="003300"/>
              </a:solidFill>
              <a:latin typeface="Berlin Sans FB" pitchFamily="34" charset="0"/>
              <a:cs typeface="Arial" charset="0"/>
            </a:endParaRPr>
          </a:p>
        </p:txBody>
      </p:sp>
      <p:sp>
        <p:nvSpPr>
          <p:cNvPr id="5" name="1 CuadroTexto"/>
          <p:cNvSpPr txBox="1"/>
          <p:nvPr/>
        </p:nvSpPr>
        <p:spPr>
          <a:xfrm>
            <a:off x="1205369" y="4653136"/>
            <a:ext cx="7225051" cy="1692771"/>
          </a:xfrm>
          <a:prstGeom prst="rect">
            <a:avLst/>
          </a:prstGeom>
          <a:noFill/>
        </p:spPr>
        <p:txBody>
          <a:bodyPr wrap="square" rtlCol="0">
            <a:spAutoFit/>
          </a:bodyPr>
          <a:lstStyle/>
          <a:p>
            <a:pPr algn="ctr"/>
            <a:r>
              <a:rPr lang="es-CO" sz="2000" dirty="0">
                <a:solidFill>
                  <a:srgbClr val="003300"/>
                </a:solidFill>
                <a:latin typeface="Berlin Sans FB" pitchFamily="34" charset="0"/>
                <a:cs typeface="Arial" charset="0"/>
              </a:rPr>
              <a:t>Universidad Popular Del Cesar- </a:t>
            </a:r>
            <a:r>
              <a:rPr lang="es-CO" sz="2000" dirty="0" smtClean="0">
                <a:solidFill>
                  <a:srgbClr val="003300"/>
                </a:solidFill>
                <a:latin typeface="Berlin Sans FB" pitchFamily="34" charset="0"/>
                <a:cs typeface="Arial" charset="0"/>
              </a:rPr>
              <a:t>UPC</a:t>
            </a:r>
            <a:endParaRPr lang="es-CO" sz="2000" dirty="0">
              <a:solidFill>
                <a:srgbClr val="003300"/>
              </a:solidFill>
              <a:latin typeface="Berlin Sans FB" pitchFamily="34" charset="0"/>
              <a:cs typeface="Arial" charset="0"/>
            </a:endParaRPr>
          </a:p>
          <a:p>
            <a:pPr algn="ctr"/>
            <a:r>
              <a:rPr lang="es-CO" sz="2000" dirty="0">
                <a:solidFill>
                  <a:srgbClr val="003300"/>
                </a:solidFill>
                <a:latin typeface="Berlin Sans FB" pitchFamily="34" charset="0"/>
                <a:cs typeface="Arial" charset="0"/>
              </a:rPr>
              <a:t>Programa Ingeniería de Sistemas</a:t>
            </a:r>
          </a:p>
          <a:p>
            <a:pPr algn="ctr"/>
            <a:r>
              <a:rPr lang="es-CO" sz="2000" dirty="0">
                <a:solidFill>
                  <a:srgbClr val="003300"/>
                </a:solidFill>
                <a:latin typeface="Berlin Sans FB" pitchFamily="34" charset="0"/>
                <a:cs typeface="Arial" charset="0"/>
              </a:rPr>
              <a:t>Valledupar </a:t>
            </a:r>
          </a:p>
          <a:p>
            <a:pPr algn="ctr"/>
            <a:r>
              <a:rPr lang="es-CO" sz="2000" dirty="0">
                <a:solidFill>
                  <a:srgbClr val="003300"/>
                </a:solidFill>
                <a:latin typeface="Berlin Sans FB" pitchFamily="34" charset="0"/>
                <a:cs typeface="Arial" charset="0"/>
              </a:rPr>
              <a:t> </a:t>
            </a:r>
            <a:r>
              <a:rPr lang="es-CO" sz="2000" dirty="0" smtClean="0">
                <a:solidFill>
                  <a:srgbClr val="003300"/>
                </a:solidFill>
                <a:latin typeface="Berlin Sans FB" pitchFamily="34" charset="0"/>
                <a:cs typeface="Arial" charset="0"/>
              </a:rPr>
              <a:t>2017</a:t>
            </a:r>
            <a:endParaRPr lang="es-ES" sz="2000" dirty="0">
              <a:solidFill>
                <a:srgbClr val="003300"/>
              </a:solidFill>
              <a:latin typeface="Berlin Sans FB" pitchFamily="34" charset="0"/>
              <a:cs typeface="Arial" charset="0"/>
            </a:endParaRPr>
          </a:p>
          <a:p>
            <a:endParaRPr lang="es-CO" sz="2400" dirty="0">
              <a:solidFill>
                <a:srgbClr val="003300"/>
              </a:solidFill>
            </a:endParaRPr>
          </a:p>
        </p:txBody>
      </p:sp>
      <p:sp>
        <p:nvSpPr>
          <p:cNvPr id="6" name="CuadroTexto 10"/>
          <p:cNvSpPr txBox="1"/>
          <p:nvPr/>
        </p:nvSpPr>
        <p:spPr>
          <a:xfrm>
            <a:off x="2422490" y="2636912"/>
            <a:ext cx="4919729" cy="707886"/>
          </a:xfrm>
          <a:prstGeom prst="rect">
            <a:avLst/>
          </a:prstGeom>
          <a:noFill/>
        </p:spPr>
        <p:txBody>
          <a:bodyPr wrap="square" rtlCol="0">
            <a:spAutoFit/>
          </a:bodyPr>
          <a:lstStyle/>
          <a:p>
            <a:pPr algn="ctr"/>
            <a:r>
              <a:rPr lang="es-CO" sz="2000" dirty="0">
                <a:solidFill>
                  <a:srgbClr val="003300"/>
                </a:solidFill>
                <a:latin typeface="Berlin Sans FB" pitchFamily="34" charset="0"/>
                <a:cs typeface="Arial" charset="0"/>
              </a:rPr>
              <a:t>Docente: Ing . Eydy Suárez Brieva</a:t>
            </a:r>
          </a:p>
          <a:p>
            <a:pPr algn="ctr"/>
            <a:r>
              <a:rPr lang="es-CO" sz="2000" dirty="0">
                <a:solidFill>
                  <a:srgbClr val="003300"/>
                </a:solidFill>
                <a:latin typeface="Berlin Sans FB" pitchFamily="34" charset="0"/>
                <a:cs typeface="Arial" charset="0"/>
              </a:rPr>
              <a:t>Msc. Ingeniería de Sistemas y Computación</a:t>
            </a:r>
          </a:p>
        </p:txBody>
      </p:sp>
    </p:spTree>
    <p:extLst>
      <p:ext uri="{BB962C8B-B14F-4D97-AF65-F5344CB8AC3E}">
        <p14:creationId xmlns:p14="http://schemas.microsoft.com/office/powerpoint/2010/main" val="1604117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smtClean="0"/>
              <a:t>Permite optimizar el uso de recursos disponibles, generando continuamente las características del producto de mayor valor.</a:t>
            </a:r>
          </a:p>
          <a:p>
            <a:pPr marL="342900" indent="-342900" algn="just">
              <a:buFont typeface="Wingdings" pitchFamily="2" charset="2"/>
              <a:buChar char="q"/>
            </a:pPr>
            <a:r>
              <a:rPr lang="es-ES" sz="2000" dirty="0" smtClean="0"/>
              <a:t>Dado que cada iteración debe dar como resultado requerimientos terminados, se minimiza el numero de errores que se producen en el desarrollo y se aumenta la calidad. </a:t>
            </a:r>
            <a:endParaRPr lang="es-ES" sz="20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BENEFICIOS</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3985335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Principios SCRUM</a:t>
            </a:r>
            <a:endParaRPr lang="es-ES" sz="2400" dirty="0">
              <a:solidFill>
                <a:schemeClr val="tx1"/>
              </a:solidFill>
              <a:latin typeface="Berlin Sans FB" pitchFamily="34" charset="0"/>
            </a:endParaRPr>
          </a:p>
        </p:txBody>
      </p:sp>
      <p:sp>
        <p:nvSpPr>
          <p:cNvPr id="5" name="CuadroTexto 4"/>
          <p:cNvSpPr txBox="1"/>
          <p:nvPr/>
        </p:nvSpPr>
        <p:spPr>
          <a:xfrm>
            <a:off x="460375" y="3125045"/>
            <a:ext cx="3967609" cy="707886"/>
          </a:xfrm>
          <a:prstGeom prst="rect">
            <a:avLst/>
          </a:prstGeom>
          <a:noFill/>
        </p:spPr>
        <p:txBody>
          <a:bodyPr wrap="square" rtlCol="0">
            <a:spAutoFit/>
          </a:bodyPr>
          <a:lstStyle/>
          <a:p>
            <a:r>
              <a:rPr lang="es-CO" sz="4000" b="1" dirty="0" smtClean="0"/>
              <a:t>Scrum </a:t>
            </a:r>
            <a:endParaRPr lang="es-CO" sz="4000" b="1" dirty="0"/>
          </a:p>
        </p:txBody>
      </p:sp>
      <p:sp>
        <p:nvSpPr>
          <p:cNvPr id="6" name="Abrir llave 5"/>
          <p:cNvSpPr/>
          <p:nvPr/>
        </p:nvSpPr>
        <p:spPr>
          <a:xfrm>
            <a:off x="2217392" y="1340768"/>
            <a:ext cx="226787" cy="4392488"/>
          </a:xfrm>
          <a:prstGeom prst="leftBrace">
            <a:avLst/>
          </a:prstGeom>
          <a:ln w="571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7" name="CuadroTexto 6"/>
          <p:cNvSpPr txBox="1"/>
          <p:nvPr/>
        </p:nvSpPr>
        <p:spPr>
          <a:xfrm>
            <a:off x="2699792" y="1628800"/>
            <a:ext cx="1440160" cy="720080"/>
          </a:xfrm>
          <a:prstGeom prst="rect">
            <a:avLst/>
          </a:prstGeom>
          <a:noFill/>
        </p:spPr>
        <p:txBody>
          <a:bodyPr wrap="square" rtlCol="0">
            <a:spAutoFit/>
          </a:bodyPr>
          <a:lstStyle/>
          <a:p>
            <a:endParaRPr lang="es-CO" dirty="0"/>
          </a:p>
        </p:txBody>
      </p:sp>
      <p:sp>
        <p:nvSpPr>
          <p:cNvPr id="8" name="CuadroTexto 7"/>
          <p:cNvSpPr txBox="1"/>
          <p:nvPr/>
        </p:nvSpPr>
        <p:spPr>
          <a:xfrm>
            <a:off x="2699792" y="1668039"/>
            <a:ext cx="6120680" cy="37856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s-CO" sz="2000" dirty="0" smtClean="0"/>
              <a:t>Equipos auto- organizados.</a:t>
            </a:r>
          </a:p>
          <a:p>
            <a:pPr marL="285750" indent="-285750">
              <a:lnSpc>
                <a:spcPct val="150000"/>
              </a:lnSpc>
              <a:buFont typeface="Wingdings" panose="05000000000000000000" pitchFamily="2" charset="2"/>
              <a:buChar char="§"/>
            </a:pPr>
            <a:r>
              <a:rPr lang="es-CO" sz="2000" dirty="0" smtClean="0"/>
              <a:t>Iteraciones desde dos semanas y hasta un mes.</a:t>
            </a:r>
          </a:p>
          <a:p>
            <a:pPr marL="285750" indent="-285750">
              <a:lnSpc>
                <a:spcPct val="150000"/>
              </a:lnSpc>
              <a:buFont typeface="Wingdings" panose="05000000000000000000" pitchFamily="2" charset="2"/>
              <a:buChar char="§"/>
            </a:pPr>
            <a:r>
              <a:rPr lang="es-CO" sz="2000" dirty="0" smtClean="0"/>
              <a:t>Se basa en el empirismo. Las decisiones se toman con base a la experiencia.</a:t>
            </a:r>
          </a:p>
          <a:p>
            <a:pPr marL="285750" indent="-285750">
              <a:lnSpc>
                <a:spcPct val="150000"/>
              </a:lnSpc>
              <a:buFont typeface="Wingdings" panose="05000000000000000000" pitchFamily="2" charset="2"/>
              <a:buChar char="§"/>
            </a:pPr>
            <a:r>
              <a:rPr lang="es-CO" sz="2000" dirty="0" smtClean="0"/>
              <a:t>Controla el riesgo a través del enfoque iterativo e incremental.</a:t>
            </a:r>
          </a:p>
          <a:p>
            <a:pPr marL="285750" indent="-285750">
              <a:lnSpc>
                <a:spcPct val="150000"/>
              </a:lnSpc>
              <a:buFont typeface="Wingdings" panose="05000000000000000000" pitchFamily="2" charset="2"/>
              <a:buChar char="§"/>
            </a:pPr>
            <a:r>
              <a:rPr lang="es-CO" sz="2000" dirty="0" smtClean="0"/>
              <a:t>Colaboración</a:t>
            </a:r>
          </a:p>
          <a:p>
            <a:pPr marL="285750" indent="-285750">
              <a:lnSpc>
                <a:spcPct val="150000"/>
              </a:lnSpc>
              <a:buFont typeface="Wingdings" panose="05000000000000000000" pitchFamily="2" charset="2"/>
              <a:buChar char="§"/>
            </a:pPr>
            <a:r>
              <a:rPr lang="es-CO" sz="2000" dirty="0" smtClean="0"/>
              <a:t>Asignación de un bloque de tiempo.</a:t>
            </a:r>
            <a:endParaRPr lang="es-CO" sz="2000" dirty="0"/>
          </a:p>
        </p:txBody>
      </p:sp>
    </p:spTree>
    <p:extLst>
      <p:ext uri="{BB962C8B-B14F-4D97-AF65-F5344CB8AC3E}">
        <p14:creationId xmlns:p14="http://schemas.microsoft.com/office/powerpoint/2010/main" val="738751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Principios SCRUM</a:t>
            </a:r>
            <a:endParaRPr lang="es-ES" sz="2400" dirty="0">
              <a:solidFill>
                <a:schemeClr val="tx1"/>
              </a:solidFill>
              <a:latin typeface="Berlin Sans FB" pitchFamily="34" charset="0"/>
            </a:endParaRPr>
          </a:p>
        </p:txBody>
      </p:sp>
      <p:sp>
        <p:nvSpPr>
          <p:cNvPr id="7" name="CuadroTexto 6"/>
          <p:cNvSpPr txBox="1"/>
          <p:nvPr/>
        </p:nvSpPr>
        <p:spPr>
          <a:xfrm>
            <a:off x="2699792" y="1628800"/>
            <a:ext cx="1440160" cy="720080"/>
          </a:xfrm>
          <a:prstGeom prst="rect">
            <a:avLst/>
          </a:prstGeom>
          <a:noFill/>
        </p:spPr>
        <p:txBody>
          <a:bodyPr wrap="square" rtlCol="0">
            <a:spAutoFit/>
          </a:bodyPr>
          <a:lstStyle/>
          <a:p>
            <a:endParaRPr lang="es-CO" dirty="0"/>
          </a:p>
        </p:txBody>
      </p:sp>
      <p:pic>
        <p:nvPicPr>
          <p:cNvPr id="2050" name="Picture 2" descr="Resultado de imagen para principios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484784"/>
            <a:ext cx="5040560" cy="468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245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275856" y="548680"/>
            <a:ext cx="532859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dirty="0" smtClean="0">
                <a:solidFill>
                  <a:schemeClr val="tx1"/>
                </a:solidFill>
                <a:latin typeface="Berlin Sans FB" pitchFamily="34" charset="0"/>
              </a:rPr>
              <a:t>¿ Por qué utilizar Scrum?</a:t>
            </a:r>
            <a:endParaRPr lang="es-ES" dirty="0">
              <a:solidFill>
                <a:schemeClr val="tx1"/>
              </a:solidFill>
              <a:latin typeface="Berlin Sans FB" pitchFamily="34" charset="0"/>
            </a:endParaRPr>
          </a:p>
        </p:txBody>
      </p:sp>
      <p:sp>
        <p:nvSpPr>
          <p:cNvPr id="5" name="4 CuadroTexto"/>
          <p:cNvSpPr txBox="1"/>
          <p:nvPr/>
        </p:nvSpPr>
        <p:spPr>
          <a:xfrm>
            <a:off x="307975" y="1412776"/>
            <a:ext cx="8664897"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buFont typeface="Wingdings" panose="05000000000000000000" pitchFamily="2" charset="2"/>
              <a:buChar char="§"/>
            </a:pPr>
            <a:r>
              <a:rPr lang="es-CO" b="1" dirty="0" smtClean="0"/>
              <a:t>Adaptabilidad: </a:t>
            </a:r>
            <a:r>
              <a:rPr lang="es-CO" dirty="0" smtClean="0"/>
              <a:t>El </a:t>
            </a:r>
            <a:r>
              <a:rPr lang="es-CO" dirty="0"/>
              <a:t>control del proceso empírico y el desarrollo iterativo hacen que los proyectos sean adaptables y abiertos a la incorporación del cambio</a:t>
            </a:r>
            <a:r>
              <a:rPr lang="es-CO" dirty="0" smtClean="0"/>
              <a:t>.</a:t>
            </a:r>
          </a:p>
          <a:p>
            <a:pPr marL="285750" indent="-285750" algn="just">
              <a:buFont typeface="Wingdings" panose="05000000000000000000" pitchFamily="2" charset="2"/>
              <a:buChar char="§"/>
            </a:pPr>
            <a:endParaRPr lang="es-CO" dirty="0" smtClean="0"/>
          </a:p>
          <a:p>
            <a:pPr marL="285750" indent="-285750" algn="just">
              <a:buFont typeface="Wingdings" panose="05000000000000000000" pitchFamily="2" charset="2"/>
              <a:buChar char="§"/>
            </a:pPr>
            <a:r>
              <a:rPr lang="es-CO" b="1" dirty="0" smtClean="0"/>
              <a:t>Transparencia</a:t>
            </a:r>
            <a:r>
              <a:rPr lang="es-CO" dirty="0" smtClean="0"/>
              <a:t>: Todos </a:t>
            </a:r>
            <a:r>
              <a:rPr lang="es-CO" dirty="0"/>
              <a:t>los radiadores de información tales como un Tablero de Scrum (del inglés </a:t>
            </a:r>
            <a:r>
              <a:rPr lang="es-CO" dirty="0" err="1"/>
              <a:t>Scrumboard</a:t>
            </a:r>
            <a:r>
              <a:rPr lang="es-CO" dirty="0"/>
              <a:t>) y una Gráfica del trabajo pendiente del sprint (del inglés Sprint </a:t>
            </a:r>
            <a:r>
              <a:rPr lang="es-CO" dirty="0" err="1"/>
              <a:t>Burndown</a:t>
            </a:r>
            <a:r>
              <a:rPr lang="es-CO" dirty="0"/>
              <a:t> Chart) se comparten, lo que conduce a un ambiente de trabajo abierto. </a:t>
            </a:r>
            <a:endParaRPr lang="es-CO" dirty="0" smtClean="0"/>
          </a:p>
          <a:p>
            <a:pPr marL="285750" indent="-285750" algn="just">
              <a:buFont typeface="Wingdings" panose="05000000000000000000" pitchFamily="2" charset="2"/>
              <a:buChar char="§"/>
            </a:pPr>
            <a:endParaRPr lang="es-CO" dirty="0"/>
          </a:p>
          <a:p>
            <a:pPr marL="285750" indent="-285750" algn="just">
              <a:buFont typeface="Wingdings" panose="05000000000000000000" pitchFamily="2" charset="2"/>
              <a:buChar char="§"/>
            </a:pPr>
            <a:r>
              <a:rPr lang="es-CO" b="1" dirty="0" smtClean="0"/>
              <a:t>Retroalimentación continua: </a:t>
            </a:r>
            <a:r>
              <a:rPr lang="es-CO" dirty="0" smtClean="0"/>
              <a:t>La </a:t>
            </a:r>
            <a:r>
              <a:rPr lang="es-CO" dirty="0"/>
              <a:t>retroalimentación continua se proporciona a través de los procesos </a:t>
            </a:r>
            <a:r>
              <a:rPr lang="es-CO" dirty="0" smtClean="0"/>
              <a:t>. Se realiza  una reunión diaria, demostración </a:t>
            </a:r>
            <a:r>
              <a:rPr lang="es-CO" dirty="0"/>
              <a:t>y validación del sprint. </a:t>
            </a:r>
            <a:endParaRPr lang="es-CO" dirty="0" smtClean="0"/>
          </a:p>
          <a:p>
            <a:pPr marL="285750" indent="-285750" algn="just">
              <a:buFont typeface="Wingdings" panose="05000000000000000000" pitchFamily="2" charset="2"/>
              <a:buChar char="§"/>
            </a:pPr>
            <a:endParaRPr lang="es-CO" dirty="0" smtClean="0"/>
          </a:p>
          <a:p>
            <a:pPr marL="285750" indent="-285750" algn="just">
              <a:buFont typeface="Wingdings" panose="05000000000000000000" pitchFamily="2" charset="2"/>
              <a:buChar char="§"/>
            </a:pPr>
            <a:r>
              <a:rPr lang="es-CO" b="1" dirty="0" smtClean="0"/>
              <a:t>Mejora continua: </a:t>
            </a:r>
            <a:r>
              <a:rPr lang="es-CO" dirty="0" smtClean="0"/>
              <a:t>Los </a:t>
            </a:r>
            <a:r>
              <a:rPr lang="es-CO" dirty="0"/>
              <a:t>entregables se mejoran progresivamente sprint por sprint a través del proceso de </a:t>
            </a:r>
            <a:r>
              <a:rPr lang="es-CO" dirty="0" smtClean="0"/>
              <a:t>mantenimiento </a:t>
            </a:r>
            <a:r>
              <a:rPr lang="es-CO" dirty="0"/>
              <a:t>de la lista priorizada de pendientes del </a:t>
            </a:r>
            <a:r>
              <a:rPr lang="es-CO" dirty="0" smtClean="0"/>
              <a:t>producto.</a:t>
            </a:r>
          </a:p>
          <a:p>
            <a:pPr marL="285750" indent="-285750" algn="just">
              <a:buFont typeface="Wingdings" panose="05000000000000000000" pitchFamily="2" charset="2"/>
              <a:buChar char="§"/>
            </a:pPr>
            <a:endParaRPr lang="es-CO" dirty="0"/>
          </a:p>
          <a:p>
            <a:pPr marL="285750" indent="-285750" algn="just">
              <a:buFont typeface="Wingdings" panose="05000000000000000000" pitchFamily="2" charset="2"/>
              <a:buChar char="§"/>
            </a:pPr>
            <a:r>
              <a:rPr lang="es-CO" b="1" dirty="0" smtClean="0"/>
              <a:t>Entrega </a:t>
            </a:r>
            <a:r>
              <a:rPr lang="es-CO" b="1" dirty="0"/>
              <a:t>continúa de </a:t>
            </a:r>
            <a:r>
              <a:rPr lang="es-CO" b="1" dirty="0" smtClean="0"/>
              <a:t>valor</a:t>
            </a:r>
            <a:r>
              <a:rPr lang="es-CO" dirty="0" smtClean="0"/>
              <a:t>: Los </a:t>
            </a:r>
            <a:r>
              <a:rPr lang="es-CO" dirty="0"/>
              <a:t>procesos iterativos permiten la entrega continua de valor tan frecuentemente como el cliente lo requiere a través del proceso de </a:t>
            </a:r>
            <a:r>
              <a:rPr lang="es-CO" dirty="0" smtClean="0"/>
              <a:t>envío </a:t>
            </a:r>
            <a:r>
              <a:rPr lang="es-CO" dirty="0"/>
              <a:t>de </a:t>
            </a:r>
            <a:r>
              <a:rPr lang="es-CO" dirty="0" smtClean="0"/>
              <a:t>entregables.</a:t>
            </a:r>
            <a:endParaRPr lang="es-ES" dirty="0"/>
          </a:p>
        </p:txBody>
      </p:sp>
    </p:spTree>
    <p:extLst>
      <p:ext uri="{BB962C8B-B14F-4D97-AF65-F5344CB8AC3E}">
        <p14:creationId xmlns:p14="http://schemas.microsoft.com/office/powerpoint/2010/main" val="4276188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800" dirty="0" smtClean="0">
                <a:solidFill>
                  <a:schemeClr val="tx1"/>
                </a:solidFill>
                <a:latin typeface="Berlin Sans FB" pitchFamily="34" charset="0"/>
              </a:rPr>
              <a:t>¿ Por qué utilizar Scrum?</a:t>
            </a:r>
            <a:endParaRPr lang="es-ES" sz="2800" dirty="0">
              <a:solidFill>
                <a:schemeClr val="tx1"/>
              </a:solidFill>
              <a:latin typeface="Berlin Sans FB" pitchFamily="34" charset="0"/>
            </a:endParaRPr>
          </a:p>
        </p:txBody>
      </p:sp>
      <p:sp>
        <p:nvSpPr>
          <p:cNvPr id="5" name="4 CuadroTexto"/>
          <p:cNvSpPr txBox="1"/>
          <p:nvPr/>
        </p:nvSpPr>
        <p:spPr>
          <a:xfrm>
            <a:off x="460374" y="1556792"/>
            <a:ext cx="8432105"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Wingdings" panose="05000000000000000000" pitchFamily="2" charset="2"/>
              <a:buChar char="§"/>
            </a:pPr>
            <a:r>
              <a:rPr lang="es-CO" b="1" dirty="0" smtClean="0"/>
              <a:t>Entrega </a:t>
            </a:r>
            <a:r>
              <a:rPr lang="es-CO" b="1" dirty="0"/>
              <a:t>anticipada de alto </a:t>
            </a:r>
            <a:r>
              <a:rPr lang="es-CO" b="1" dirty="0" smtClean="0"/>
              <a:t>valor: </a:t>
            </a:r>
            <a:r>
              <a:rPr lang="es-CO" dirty="0" smtClean="0"/>
              <a:t>El </a:t>
            </a:r>
            <a:r>
              <a:rPr lang="es-CO" dirty="0"/>
              <a:t>proceso de </a:t>
            </a:r>
            <a:r>
              <a:rPr lang="es-CO" dirty="0" smtClean="0"/>
              <a:t>creación </a:t>
            </a:r>
            <a:r>
              <a:rPr lang="es-CO" dirty="0"/>
              <a:t>de la lista priorizada de pendientes del producto asegura que los requisitos de mayor valor del cliente sean los primeros en cumplirse. </a:t>
            </a:r>
            <a:endParaRPr lang="es-CO" dirty="0" smtClean="0"/>
          </a:p>
          <a:p>
            <a:pPr marL="285750" indent="-285750" algn="just">
              <a:lnSpc>
                <a:spcPct val="150000"/>
              </a:lnSpc>
              <a:buFont typeface="Wingdings" panose="05000000000000000000" pitchFamily="2" charset="2"/>
              <a:buChar char="§"/>
            </a:pPr>
            <a:endParaRPr lang="es-CO" dirty="0" smtClean="0"/>
          </a:p>
          <a:p>
            <a:pPr marL="285750" indent="-285750" algn="just">
              <a:lnSpc>
                <a:spcPct val="150000"/>
              </a:lnSpc>
              <a:buFont typeface="Wingdings" panose="05000000000000000000" pitchFamily="2" charset="2"/>
              <a:buChar char="§"/>
            </a:pPr>
            <a:r>
              <a:rPr lang="es-CO" b="1" dirty="0" smtClean="0"/>
              <a:t>Proceso </a:t>
            </a:r>
            <a:r>
              <a:rPr lang="es-CO" b="1" dirty="0"/>
              <a:t>de desarrollo </a:t>
            </a:r>
            <a:r>
              <a:rPr lang="es-CO" b="1" dirty="0" smtClean="0"/>
              <a:t>eficiente: </a:t>
            </a:r>
            <a:r>
              <a:rPr lang="es-CO" dirty="0" smtClean="0"/>
              <a:t>La </a:t>
            </a:r>
            <a:r>
              <a:rPr lang="es-CO" dirty="0"/>
              <a:t>asignación de un bloque de tiempo fijo (del inglés </a:t>
            </a:r>
            <a:r>
              <a:rPr lang="es-CO" dirty="0" err="1"/>
              <a:t>Timeboxing</a:t>
            </a:r>
            <a:r>
              <a:rPr lang="es-CO" dirty="0"/>
              <a:t>) y la reducción al mínimo del trabajo que no es esencial conducen a mayores niveles de eficiencia</a:t>
            </a:r>
            <a:r>
              <a:rPr lang="es-CO" dirty="0" smtClean="0"/>
              <a:t>.</a:t>
            </a:r>
          </a:p>
          <a:p>
            <a:pPr marL="285750" indent="-285750" algn="just">
              <a:lnSpc>
                <a:spcPct val="150000"/>
              </a:lnSpc>
              <a:buFont typeface="Wingdings" panose="05000000000000000000" pitchFamily="2" charset="2"/>
              <a:buChar char="§"/>
            </a:pPr>
            <a:endParaRPr lang="es-CO" dirty="0" smtClean="0"/>
          </a:p>
          <a:p>
            <a:pPr marL="285750" indent="-285750" algn="just">
              <a:lnSpc>
                <a:spcPct val="150000"/>
              </a:lnSpc>
              <a:buFont typeface="Wingdings" panose="05000000000000000000" pitchFamily="2" charset="2"/>
              <a:buChar char="§"/>
            </a:pPr>
            <a:r>
              <a:rPr lang="es-CO" b="1" dirty="0" smtClean="0"/>
              <a:t>Motivación: </a:t>
            </a:r>
            <a:r>
              <a:rPr lang="es-CO" dirty="0" smtClean="0"/>
              <a:t>Los </a:t>
            </a:r>
            <a:r>
              <a:rPr lang="es-CO" dirty="0"/>
              <a:t>procesos de </a:t>
            </a:r>
            <a:r>
              <a:rPr lang="es-CO" dirty="0" smtClean="0"/>
              <a:t>llevar </a:t>
            </a:r>
            <a:r>
              <a:rPr lang="es-CO" dirty="0"/>
              <a:t>a cabo la reunión diaria y Retrospectiva del sprint conducen a mayores niveles de motivación entre los empleados</a:t>
            </a:r>
            <a:r>
              <a:rPr lang="es-CO" dirty="0" smtClean="0"/>
              <a:t>.</a:t>
            </a:r>
          </a:p>
          <a:p>
            <a:pPr algn="just"/>
            <a:endParaRPr lang="es-CO" dirty="0" smtClean="0"/>
          </a:p>
        </p:txBody>
      </p:sp>
    </p:spTree>
    <p:extLst>
      <p:ext uri="{BB962C8B-B14F-4D97-AF65-F5344CB8AC3E}">
        <p14:creationId xmlns:p14="http://schemas.microsoft.com/office/powerpoint/2010/main" val="1615086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800" dirty="0" smtClean="0">
                <a:solidFill>
                  <a:schemeClr val="tx1"/>
                </a:solidFill>
                <a:latin typeface="Berlin Sans FB" pitchFamily="34" charset="0"/>
              </a:rPr>
              <a:t>¿ Por qué utilizar Scrum?</a:t>
            </a:r>
            <a:endParaRPr lang="es-ES" sz="2800" dirty="0">
              <a:solidFill>
                <a:schemeClr val="tx1"/>
              </a:solidFill>
              <a:latin typeface="Berlin Sans FB" pitchFamily="34" charset="0"/>
            </a:endParaRPr>
          </a:p>
        </p:txBody>
      </p:sp>
      <p:sp>
        <p:nvSpPr>
          <p:cNvPr id="5" name="4 CuadroTexto"/>
          <p:cNvSpPr txBox="1"/>
          <p:nvPr/>
        </p:nvSpPr>
        <p:spPr>
          <a:xfrm>
            <a:off x="611560" y="1412776"/>
            <a:ext cx="7905497" cy="46198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Wingdings" panose="05000000000000000000" pitchFamily="2" charset="2"/>
              <a:buChar char="§"/>
            </a:pPr>
            <a:endParaRPr lang="es-CO" dirty="0" smtClean="0"/>
          </a:p>
          <a:p>
            <a:pPr marL="285750" indent="-285750" algn="just">
              <a:lnSpc>
                <a:spcPct val="150000"/>
              </a:lnSpc>
              <a:buFont typeface="Wingdings" panose="05000000000000000000" pitchFamily="2" charset="2"/>
              <a:buChar char="§"/>
            </a:pPr>
            <a:r>
              <a:rPr lang="es-CO" b="1" dirty="0" smtClean="0"/>
              <a:t>Resolución </a:t>
            </a:r>
            <a:r>
              <a:rPr lang="es-CO" b="1" dirty="0"/>
              <a:t>de problemas de forma más </a:t>
            </a:r>
            <a:r>
              <a:rPr lang="es-CO" b="1" dirty="0" smtClean="0"/>
              <a:t>rápida: </a:t>
            </a:r>
            <a:r>
              <a:rPr lang="es-CO" dirty="0" smtClean="0"/>
              <a:t>La </a:t>
            </a:r>
            <a:r>
              <a:rPr lang="es-CO" dirty="0"/>
              <a:t>colaboración y colocación de equipos </a:t>
            </a:r>
            <a:r>
              <a:rPr lang="es-CO" dirty="0" err="1"/>
              <a:t>interfuncionales</a:t>
            </a:r>
            <a:r>
              <a:rPr lang="es-CO" dirty="0"/>
              <a:t> conducen a la resolución de problemas con mayor rapidez. </a:t>
            </a:r>
          </a:p>
          <a:p>
            <a:pPr marL="285750" indent="-285750" algn="just">
              <a:lnSpc>
                <a:spcPct val="150000"/>
              </a:lnSpc>
              <a:buFont typeface="Wingdings" panose="05000000000000000000" pitchFamily="2" charset="2"/>
              <a:buChar char="§"/>
            </a:pPr>
            <a:endParaRPr lang="es-CO" dirty="0" smtClean="0"/>
          </a:p>
          <a:p>
            <a:pPr marL="285750" indent="-285750" algn="just">
              <a:lnSpc>
                <a:spcPct val="150000"/>
              </a:lnSpc>
              <a:buFont typeface="Wingdings" panose="05000000000000000000" pitchFamily="2" charset="2"/>
              <a:buChar char="§"/>
            </a:pPr>
            <a:r>
              <a:rPr lang="es-CO" b="1" dirty="0" smtClean="0"/>
              <a:t>Entregables efectivos: </a:t>
            </a:r>
            <a:r>
              <a:rPr lang="es-CO" dirty="0" smtClean="0"/>
              <a:t>El </a:t>
            </a:r>
            <a:r>
              <a:rPr lang="es-CO" dirty="0"/>
              <a:t>proceso de </a:t>
            </a:r>
            <a:r>
              <a:rPr lang="es-CO" dirty="0" smtClean="0"/>
              <a:t>creación </a:t>
            </a:r>
            <a:r>
              <a:rPr lang="es-CO" dirty="0"/>
              <a:t>de la lista priorizada de pendientes del producto, y las revisiones periódicas después de la creación de entregables aseguran entregas eficientes al cliente. </a:t>
            </a:r>
            <a:endParaRPr lang="es-CO" dirty="0" smtClean="0"/>
          </a:p>
          <a:p>
            <a:pPr marL="285750" indent="-285750" algn="just">
              <a:lnSpc>
                <a:spcPct val="150000"/>
              </a:lnSpc>
              <a:buFont typeface="Wingdings" panose="05000000000000000000" pitchFamily="2" charset="2"/>
              <a:buChar char="§"/>
            </a:pPr>
            <a:endParaRPr lang="es-CO" dirty="0"/>
          </a:p>
          <a:p>
            <a:pPr marL="285750" indent="-285750" algn="just">
              <a:lnSpc>
                <a:spcPct val="150000"/>
              </a:lnSpc>
              <a:buFont typeface="Wingdings" panose="05000000000000000000" pitchFamily="2" charset="2"/>
              <a:buChar char="§"/>
            </a:pPr>
            <a:r>
              <a:rPr lang="es-CO" b="1" dirty="0" smtClean="0"/>
              <a:t>Centrado </a:t>
            </a:r>
            <a:r>
              <a:rPr lang="es-CO" b="1" dirty="0"/>
              <a:t>en el </a:t>
            </a:r>
            <a:r>
              <a:rPr lang="es-CO" b="1" dirty="0" smtClean="0"/>
              <a:t>cliente: </a:t>
            </a:r>
            <a:r>
              <a:rPr lang="es-CO" dirty="0" smtClean="0"/>
              <a:t>El </a:t>
            </a:r>
            <a:r>
              <a:rPr lang="es-CO" dirty="0"/>
              <a:t>poner énfasis en el valor del negocio y tener un enfoque de colaboración con los socios asegura un marco orientado al cliente.</a:t>
            </a:r>
            <a:endParaRPr lang="es-ES" dirty="0"/>
          </a:p>
        </p:txBody>
      </p:sp>
    </p:spTree>
    <p:extLst>
      <p:ext uri="{BB962C8B-B14F-4D97-AF65-F5344CB8AC3E}">
        <p14:creationId xmlns:p14="http://schemas.microsoft.com/office/powerpoint/2010/main" val="815981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a:solidFill>
                  <a:schemeClr val="tx1"/>
                </a:solidFill>
                <a:latin typeface="Berlin Sans FB" pitchFamily="34" charset="0"/>
              </a:rPr>
              <a:t>¿ Por qué utilizar Scrum?</a:t>
            </a:r>
            <a:endParaRPr lang="es-ES" sz="3200" dirty="0">
              <a:solidFill>
                <a:schemeClr val="tx1"/>
              </a:solidFill>
              <a:latin typeface="Berlin Sans FB" pitchFamily="34" charset="0"/>
            </a:endParaRPr>
          </a:p>
        </p:txBody>
      </p:sp>
      <p:sp>
        <p:nvSpPr>
          <p:cNvPr id="5" name="4 CuadroTexto"/>
          <p:cNvSpPr txBox="1"/>
          <p:nvPr/>
        </p:nvSpPr>
        <p:spPr>
          <a:xfrm>
            <a:off x="447292" y="1628800"/>
            <a:ext cx="8478589"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buFont typeface="Arial" panose="020B0604020202020204" pitchFamily="34" charset="0"/>
              <a:buChar char="•"/>
            </a:pPr>
            <a:endParaRPr lang="es-CO" dirty="0" smtClean="0"/>
          </a:p>
          <a:p>
            <a:pPr marL="285750" indent="-285750" algn="just">
              <a:buFont typeface="Arial" panose="020B0604020202020204" pitchFamily="34" charset="0"/>
              <a:buChar char="•"/>
            </a:pPr>
            <a:r>
              <a:rPr lang="es-CO" b="1" dirty="0"/>
              <a:t>Ambiente de alta </a:t>
            </a:r>
            <a:r>
              <a:rPr lang="es-CO" b="1" dirty="0" smtClean="0"/>
              <a:t>confianza: </a:t>
            </a:r>
            <a:r>
              <a:rPr lang="es-CO" dirty="0" smtClean="0"/>
              <a:t>Los </a:t>
            </a:r>
            <a:r>
              <a:rPr lang="es-CO" dirty="0"/>
              <a:t>procesos de </a:t>
            </a:r>
            <a:r>
              <a:rPr lang="es-CO" dirty="0" smtClean="0"/>
              <a:t>llevar </a:t>
            </a:r>
            <a:r>
              <a:rPr lang="es-CO" dirty="0"/>
              <a:t>a cabo la reunión diaria y la </a:t>
            </a:r>
            <a:r>
              <a:rPr lang="es-CO" dirty="0" smtClean="0"/>
              <a:t>retrospectiva </a:t>
            </a:r>
            <a:r>
              <a:rPr lang="es-CO" dirty="0"/>
              <a:t>del sprint promueven la transparencia y colaboración, dando lugar a un ambiente de trabajo de alta confianza que garantiza una baja fricción entre los empleados. </a:t>
            </a:r>
          </a:p>
          <a:p>
            <a:pPr marL="285750" indent="-285750" algn="just">
              <a:buFont typeface="Arial" panose="020B0604020202020204" pitchFamily="34" charset="0"/>
              <a:buChar char="•"/>
            </a:pPr>
            <a:endParaRPr lang="es-CO" dirty="0" smtClean="0"/>
          </a:p>
          <a:p>
            <a:pPr marL="285750" indent="-285750" algn="just">
              <a:buFont typeface="Arial" panose="020B0604020202020204" pitchFamily="34" charset="0"/>
              <a:buChar char="•"/>
            </a:pPr>
            <a:r>
              <a:rPr lang="es-CO" b="1" dirty="0" smtClean="0"/>
              <a:t>Responsabilidad colectiva: </a:t>
            </a:r>
            <a:r>
              <a:rPr lang="es-CO" dirty="0" smtClean="0"/>
              <a:t>El </a:t>
            </a:r>
            <a:r>
              <a:rPr lang="es-CO" dirty="0"/>
              <a:t>proceso de </a:t>
            </a:r>
            <a:r>
              <a:rPr lang="es-CO" dirty="0" smtClean="0"/>
              <a:t>aprobación</a:t>
            </a:r>
            <a:r>
              <a:rPr lang="es-CO" dirty="0"/>
              <a:t>, estimación y asignación de historias de usuarios permite que los miembros del equipo hagan suyo el proyecto y su trabajo conlleve a una mejor calidad. </a:t>
            </a:r>
            <a:endParaRPr lang="es-CO" dirty="0" smtClean="0"/>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b="1" dirty="0" smtClean="0"/>
              <a:t>Alta velocidad: </a:t>
            </a:r>
            <a:r>
              <a:rPr lang="es-CO" dirty="0" smtClean="0"/>
              <a:t>Un </a:t>
            </a:r>
            <a:r>
              <a:rPr lang="es-CO" dirty="0"/>
              <a:t>marco de colaboración que le permite a los equipos </a:t>
            </a:r>
            <a:r>
              <a:rPr lang="es-CO" dirty="0" err="1"/>
              <a:t>interfuncionales</a:t>
            </a:r>
            <a:r>
              <a:rPr lang="es-CO" dirty="0"/>
              <a:t> altamente cualificados alcanzar su potencial y alta velocidad</a:t>
            </a:r>
            <a:r>
              <a:rPr lang="es-CO" dirty="0" smtClean="0"/>
              <a:t>.</a:t>
            </a:r>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b="1" dirty="0" smtClean="0"/>
              <a:t>Ambiente innovador: </a:t>
            </a:r>
            <a:r>
              <a:rPr lang="es-CO" dirty="0" smtClean="0"/>
              <a:t>Los </a:t>
            </a:r>
            <a:r>
              <a:rPr lang="es-CO" dirty="0"/>
              <a:t>procesos de </a:t>
            </a:r>
            <a:r>
              <a:rPr lang="es-CO" dirty="0" smtClean="0"/>
              <a:t>retrospectiva </a:t>
            </a:r>
            <a:r>
              <a:rPr lang="es-CO" dirty="0"/>
              <a:t>de sprint y </a:t>
            </a:r>
            <a:r>
              <a:rPr lang="es-CO" dirty="0" smtClean="0"/>
              <a:t>retrospectiva </a:t>
            </a:r>
            <a:r>
              <a:rPr lang="es-CO" dirty="0"/>
              <a:t>del proyecto crean un ambiente de introspección, aprendizaje y capacidad de adaptación que conllevan a un ambiente de trabajo innovador y creativo.</a:t>
            </a:r>
            <a:endParaRPr lang="es-ES" dirty="0"/>
          </a:p>
        </p:txBody>
      </p:sp>
    </p:spTree>
    <p:extLst>
      <p:ext uri="{BB962C8B-B14F-4D97-AF65-F5344CB8AC3E}">
        <p14:creationId xmlns:p14="http://schemas.microsoft.com/office/powerpoint/2010/main" val="3818250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endParaRPr lang="es-ES" sz="3200" dirty="0">
              <a:solidFill>
                <a:schemeClr val="tx1"/>
              </a:solidFill>
              <a:latin typeface="Berlin Sans FB" pitchFamily="34" charset="0"/>
            </a:endParaRPr>
          </a:p>
        </p:txBody>
      </p:sp>
      <p:sp>
        <p:nvSpPr>
          <p:cNvPr id="6" name="Rectángulo redondeado 5"/>
          <p:cNvSpPr/>
          <p:nvPr/>
        </p:nvSpPr>
        <p:spPr>
          <a:xfrm>
            <a:off x="460375" y="2564904"/>
            <a:ext cx="2815481" cy="6480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O" sz="2800" b="1" dirty="0" smtClean="0"/>
              <a:t>Artefactos </a:t>
            </a:r>
            <a:endParaRPr lang="es-CO" sz="2800" b="1" dirty="0"/>
          </a:p>
        </p:txBody>
      </p:sp>
      <p:sp>
        <p:nvSpPr>
          <p:cNvPr id="8" name="Rectángulo redondeado 7"/>
          <p:cNvSpPr/>
          <p:nvPr/>
        </p:nvSpPr>
        <p:spPr>
          <a:xfrm>
            <a:off x="5868144" y="2564904"/>
            <a:ext cx="2815481"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2800" b="1" dirty="0" smtClean="0"/>
              <a:t>Eventos </a:t>
            </a:r>
            <a:endParaRPr lang="es-CO" sz="2800" b="1" dirty="0"/>
          </a:p>
        </p:txBody>
      </p:sp>
      <p:sp>
        <p:nvSpPr>
          <p:cNvPr id="9" name="Rectángulo redondeado 8"/>
          <p:cNvSpPr/>
          <p:nvPr/>
        </p:nvSpPr>
        <p:spPr>
          <a:xfrm>
            <a:off x="3275856" y="4221088"/>
            <a:ext cx="2815481" cy="64807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sz="2800" b="1" dirty="0" smtClean="0"/>
              <a:t>Roles  </a:t>
            </a:r>
            <a:endParaRPr lang="es-CO" sz="2800" b="1" dirty="0"/>
          </a:p>
        </p:txBody>
      </p:sp>
    </p:spTree>
    <p:extLst>
      <p:ext uri="{BB962C8B-B14F-4D97-AF65-F5344CB8AC3E}">
        <p14:creationId xmlns:p14="http://schemas.microsoft.com/office/powerpoint/2010/main" val="16840830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Prácticas </a:t>
            </a: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Artefactos </a:t>
            </a:r>
            <a:endParaRPr lang="es-ES" sz="3200" dirty="0">
              <a:solidFill>
                <a:schemeClr val="tx1"/>
              </a:solidFill>
              <a:latin typeface="Berlin Sans FB" pitchFamily="34" charset="0"/>
            </a:endParaRPr>
          </a:p>
        </p:txBody>
      </p:sp>
      <p:sp>
        <p:nvSpPr>
          <p:cNvPr id="5" name="Rectángulo redondeado 4"/>
          <p:cNvSpPr/>
          <p:nvPr/>
        </p:nvSpPr>
        <p:spPr>
          <a:xfrm>
            <a:off x="611560" y="2060848"/>
            <a:ext cx="8144073" cy="367240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s-CO" dirty="0"/>
              <a:t>Los artefactos de </a:t>
            </a:r>
            <a:r>
              <a:rPr lang="es-CO" dirty="0" err="1"/>
              <a:t>Scrum</a:t>
            </a:r>
            <a:r>
              <a:rPr lang="es-CO" dirty="0"/>
              <a:t> representan trabajo o valor en diversas formas que son útiles </a:t>
            </a:r>
            <a:r>
              <a:rPr lang="es-CO" dirty="0" smtClean="0"/>
              <a:t>para proporcionar </a:t>
            </a:r>
            <a:r>
              <a:rPr lang="es-CO" dirty="0"/>
              <a:t>transparencia y oportunidades para la inspección y adaptación. Los </a:t>
            </a:r>
            <a:r>
              <a:rPr lang="es-CO" dirty="0" smtClean="0"/>
              <a:t>artefactos definidos </a:t>
            </a:r>
            <a:r>
              <a:rPr lang="es-CO" dirty="0"/>
              <a:t>por </a:t>
            </a:r>
            <a:r>
              <a:rPr lang="es-CO" dirty="0" err="1"/>
              <a:t>Scrum</a:t>
            </a:r>
            <a:r>
              <a:rPr lang="es-CO" dirty="0"/>
              <a:t> están diseñados específicamente para maximizar la transparencia de </a:t>
            </a:r>
            <a:r>
              <a:rPr lang="es-CO" dirty="0" smtClean="0"/>
              <a:t>la información clave</a:t>
            </a:r>
            <a:r>
              <a:rPr lang="es-CO" dirty="0"/>
              <a:t>, necesaria para asegurar que todos tengan el mismo entendimiento </a:t>
            </a:r>
            <a:r>
              <a:rPr lang="es-CO" dirty="0" smtClean="0"/>
              <a:t>del artefacto.</a:t>
            </a:r>
          </a:p>
          <a:p>
            <a:pPr algn="just"/>
            <a:endParaRPr lang="es-CO" dirty="0"/>
          </a:p>
          <a:p>
            <a:pPr marL="285750" indent="-285750" algn="just">
              <a:buFont typeface="Arial" panose="020B0604020202020204" pitchFamily="34" charset="0"/>
              <a:buChar char="•"/>
            </a:pPr>
            <a:r>
              <a:rPr lang="es-CO" dirty="0" smtClean="0"/>
              <a:t>Pila  del producto ( Product Backlog)</a:t>
            </a:r>
          </a:p>
          <a:p>
            <a:pPr marL="285750" indent="-285750" algn="just">
              <a:buFont typeface="Arial" panose="020B0604020202020204" pitchFamily="34" charset="0"/>
              <a:buChar char="•"/>
            </a:pPr>
            <a:r>
              <a:rPr lang="es-CO" dirty="0" smtClean="0"/>
              <a:t>Lista de pendientes del Sprint Backlog .</a:t>
            </a:r>
          </a:p>
          <a:p>
            <a:pPr marL="285750" indent="-285750" algn="just">
              <a:buFont typeface="Arial" panose="020B0604020202020204" pitchFamily="34" charset="0"/>
              <a:buChar char="•"/>
            </a:pPr>
            <a:r>
              <a:rPr lang="es-CO" dirty="0" smtClean="0"/>
              <a:t>Incremento</a:t>
            </a:r>
            <a:endParaRPr lang="es-CO" dirty="0"/>
          </a:p>
        </p:txBody>
      </p:sp>
    </p:spTree>
    <p:extLst>
      <p:ext uri="{BB962C8B-B14F-4D97-AF65-F5344CB8AC3E}">
        <p14:creationId xmlns:p14="http://schemas.microsoft.com/office/powerpoint/2010/main" val="39653581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Prácticas </a:t>
            </a: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Artefactos </a:t>
            </a:r>
            <a:endParaRPr lang="es-ES" sz="3200" dirty="0">
              <a:solidFill>
                <a:schemeClr val="tx1"/>
              </a:solidFill>
              <a:latin typeface="Berlin Sans FB" pitchFamily="34" charset="0"/>
            </a:endParaRPr>
          </a:p>
        </p:txBody>
      </p:sp>
      <p:pic>
        <p:nvPicPr>
          <p:cNvPr id="3074" name="Picture 2" descr="Resultado de imagen para roles, eventos y artefactos scru,m"/>
          <p:cNvPicPr>
            <a:picLocks noChangeAspect="1" noChangeArrowheads="1"/>
          </p:cNvPicPr>
          <p:nvPr/>
        </p:nvPicPr>
        <p:blipFill rotWithShape="1">
          <a:blip r:embed="rId3">
            <a:extLst>
              <a:ext uri="{28A0092B-C50C-407E-A947-70E740481C1C}">
                <a14:useLocalDpi xmlns:a14="http://schemas.microsoft.com/office/drawing/2010/main" val="0"/>
              </a:ext>
            </a:extLst>
          </a:blip>
          <a:srcRect l="14195" t="39671" r="12821"/>
          <a:stretch/>
        </p:blipFill>
        <p:spPr bwMode="auto">
          <a:xfrm>
            <a:off x="827584" y="1844824"/>
            <a:ext cx="7728793" cy="410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23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OBJETIVOS DEL CURSO </a:t>
            </a:r>
            <a:endParaRPr lang="es-ES" sz="2400" dirty="0">
              <a:solidFill>
                <a:schemeClr val="tx1"/>
              </a:solidFill>
              <a:latin typeface="Berlin Sans FB" pitchFamily="34" charset="0"/>
            </a:endParaRPr>
          </a:p>
        </p:txBody>
      </p:sp>
      <p:sp>
        <p:nvSpPr>
          <p:cNvPr id="7"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800" dirty="0" smtClean="0"/>
              <a:t>Conocer la filosofía que soporta </a:t>
            </a:r>
            <a:r>
              <a:rPr lang="es-ES" sz="2800" dirty="0" err="1" smtClean="0"/>
              <a:t>Scrum</a:t>
            </a:r>
            <a:r>
              <a:rPr lang="es-ES" sz="2800" dirty="0" smtClean="0"/>
              <a:t>.</a:t>
            </a:r>
          </a:p>
          <a:p>
            <a:pPr marL="342900" indent="-342900" algn="just">
              <a:buFont typeface="Wingdings" pitchFamily="2" charset="2"/>
              <a:buChar char="q"/>
            </a:pPr>
            <a:r>
              <a:rPr lang="es-ES" sz="2800" dirty="0" smtClean="0"/>
              <a:t>Conocer las prácticas </a:t>
            </a:r>
            <a:r>
              <a:rPr lang="es-ES" sz="2800" dirty="0" err="1" smtClean="0"/>
              <a:t>Scrum</a:t>
            </a:r>
            <a:endParaRPr lang="es-ES" sz="2800" dirty="0" smtClean="0"/>
          </a:p>
          <a:p>
            <a:pPr marL="342900" indent="-342900" algn="just">
              <a:buFont typeface="Wingdings" pitchFamily="2" charset="2"/>
              <a:buChar char="q"/>
            </a:pPr>
            <a:r>
              <a:rPr lang="es-ES" sz="2800" dirty="0" smtClean="0"/>
              <a:t>Conocer las actividades del </a:t>
            </a:r>
            <a:r>
              <a:rPr lang="es-ES" sz="2800" dirty="0" err="1" smtClean="0"/>
              <a:t>Scrum</a:t>
            </a:r>
            <a:r>
              <a:rPr lang="es-ES" sz="2800" dirty="0" smtClean="0"/>
              <a:t> Master</a:t>
            </a:r>
          </a:p>
          <a:p>
            <a:pPr marL="342900" indent="-342900" algn="just">
              <a:buFont typeface="Wingdings" pitchFamily="2" charset="2"/>
              <a:buChar char="q"/>
            </a:pPr>
            <a:r>
              <a:rPr lang="es-ES" sz="2800" dirty="0" smtClean="0"/>
              <a:t>Prepararse para realizar el rol de </a:t>
            </a:r>
            <a:r>
              <a:rPr lang="es-ES" sz="2800" dirty="0" err="1" smtClean="0"/>
              <a:t>Scrum</a:t>
            </a:r>
            <a:r>
              <a:rPr lang="es-ES" sz="2800" dirty="0" smtClean="0"/>
              <a:t> Master</a:t>
            </a:r>
          </a:p>
          <a:p>
            <a:pPr algn="just"/>
            <a:endParaRPr lang="es-ES" sz="2000" dirty="0">
              <a:latin typeface="Berlin Sans FB" pitchFamily="34" charset="0"/>
            </a:endParaRPr>
          </a:p>
        </p:txBody>
      </p:sp>
    </p:spTree>
    <p:extLst>
      <p:ext uri="{BB962C8B-B14F-4D97-AF65-F5344CB8AC3E}">
        <p14:creationId xmlns:p14="http://schemas.microsoft.com/office/powerpoint/2010/main" val="4232124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Prácticas </a:t>
            </a: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Eventos</a:t>
            </a:r>
            <a:endParaRPr lang="es-ES" sz="3200" dirty="0">
              <a:solidFill>
                <a:schemeClr val="tx1"/>
              </a:solidFill>
              <a:latin typeface="Berlin Sans FB" pitchFamily="34" charset="0"/>
            </a:endParaRPr>
          </a:p>
        </p:txBody>
      </p:sp>
      <p:sp>
        <p:nvSpPr>
          <p:cNvPr id="5" name="Rectángulo redondeado 4"/>
          <p:cNvSpPr/>
          <p:nvPr/>
        </p:nvSpPr>
        <p:spPr>
          <a:xfrm>
            <a:off x="611560" y="1628800"/>
            <a:ext cx="8136904" cy="417646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s-CO" sz="2000" dirty="0" smtClean="0"/>
              <a:t>Los </a:t>
            </a:r>
            <a:r>
              <a:rPr lang="es-CO" sz="2000" dirty="0"/>
              <a:t>eventos son bloques de tiempo (time-boxes), </a:t>
            </a:r>
            <a:r>
              <a:rPr lang="es-CO" sz="2000" dirty="0" smtClean="0"/>
              <a:t>todos </a:t>
            </a:r>
            <a:r>
              <a:rPr lang="es-CO" sz="2000" dirty="0"/>
              <a:t>tienen una duración máxima. Una vez que comienza un Sprint, su </a:t>
            </a:r>
            <a:r>
              <a:rPr lang="es-CO" sz="2000" dirty="0" smtClean="0"/>
              <a:t>duración es </a:t>
            </a:r>
            <a:r>
              <a:rPr lang="es-CO" sz="2000" dirty="0"/>
              <a:t>fija y no puede acortarse o alargarse. Los demás eventos pueden terminar siempre que </a:t>
            </a:r>
            <a:r>
              <a:rPr lang="es-CO" sz="2000" dirty="0" smtClean="0"/>
              <a:t>se </a:t>
            </a:r>
            <a:endParaRPr lang="es-CO" sz="2000" dirty="0"/>
          </a:p>
          <a:p>
            <a:pPr algn="just"/>
            <a:r>
              <a:rPr lang="es-CO" sz="2000" dirty="0"/>
              <a:t>alcance el objetivo del evento, asegurando que se emplee una cantidad apropiada de tiempo </a:t>
            </a:r>
            <a:r>
              <a:rPr lang="es-CO" sz="2000" dirty="0" smtClean="0"/>
              <a:t>sin permitir </a:t>
            </a:r>
            <a:r>
              <a:rPr lang="es-CO" sz="2000" dirty="0"/>
              <a:t>desperdicio en el proceso</a:t>
            </a:r>
            <a:r>
              <a:rPr lang="es-CO" sz="2000" dirty="0" smtClean="0"/>
              <a:t>.</a:t>
            </a:r>
          </a:p>
          <a:p>
            <a:pPr marL="342900" indent="-342900" algn="just">
              <a:buFont typeface="Arial" panose="020B0604020202020204" pitchFamily="34" charset="0"/>
              <a:buChar char="•"/>
            </a:pPr>
            <a:r>
              <a:rPr lang="es-CO" sz="2000" dirty="0" smtClean="0"/>
              <a:t>El Sprint</a:t>
            </a:r>
          </a:p>
          <a:p>
            <a:pPr marL="342900" indent="-342900" algn="just">
              <a:buFont typeface="Arial" panose="020B0604020202020204" pitchFamily="34" charset="0"/>
              <a:buChar char="•"/>
            </a:pPr>
            <a:r>
              <a:rPr lang="es-CO" sz="2000" dirty="0" smtClean="0"/>
              <a:t>Planificación del Sprint.</a:t>
            </a:r>
          </a:p>
          <a:p>
            <a:pPr marL="342900" indent="-342900" algn="just">
              <a:buFont typeface="Arial" panose="020B0604020202020204" pitchFamily="34" charset="0"/>
              <a:buChar char="•"/>
            </a:pPr>
            <a:r>
              <a:rPr lang="es-CO" sz="2000" dirty="0" err="1" smtClean="0"/>
              <a:t>Scrum</a:t>
            </a:r>
            <a:r>
              <a:rPr lang="es-CO" sz="2000" dirty="0" smtClean="0"/>
              <a:t> diario.</a:t>
            </a:r>
          </a:p>
          <a:p>
            <a:pPr marL="342900" indent="-342900" algn="just">
              <a:buFont typeface="Arial" panose="020B0604020202020204" pitchFamily="34" charset="0"/>
              <a:buChar char="•"/>
            </a:pPr>
            <a:r>
              <a:rPr lang="es-CO" sz="2000" dirty="0" smtClean="0"/>
              <a:t>Revisión del Sprint. ( Sprint </a:t>
            </a:r>
            <a:r>
              <a:rPr lang="es-CO" sz="2000" dirty="0" err="1" smtClean="0"/>
              <a:t>review</a:t>
            </a:r>
            <a:r>
              <a:rPr lang="es-CO" sz="2000" dirty="0" smtClean="0"/>
              <a:t>)</a:t>
            </a:r>
          </a:p>
          <a:p>
            <a:pPr marL="342900" indent="-342900" algn="just">
              <a:buFont typeface="Arial" panose="020B0604020202020204" pitchFamily="34" charset="0"/>
              <a:buChar char="•"/>
            </a:pPr>
            <a:r>
              <a:rPr lang="es-CO" sz="2000" dirty="0" smtClean="0"/>
              <a:t>Retrospectiva del Sprint (Sprint </a:t>
            </a:r>
            <a:r>
              <a:rPr lang="es-CO" sz="2000" dirty="0" err="1" smtClean="0"/>
              <a:t>retrospective</a:t>
            </a:r>
            <a:r>
              <a:rPr lang="es-CO" sz="2000" dirty="0" smtClean="0"/>
              <a:t>)</a:t>
            </a:r>
            <a:endParaRPr lang="es-CO" sz="2000" dirty="0"/>
          </a:p>
        </p:txBody>
      </p:sp>
    </p:spTree>
    <p:extLst>
      <p:ext uri="{BB962C8B-B14F-4D97-AF65-F5344CB8AC3E}">
        <p14:creationId xmlns:p14="http://schemas.microsoft.com/office/powerpoint/2010/main" val="1943085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Prácticas </a:t>
            </a: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-Eventos</a:t>
            </a:r>
            <a:endParaRPr lang="es-ES" sz="3200" dirty="0">
              <a:solidFill>
                <a:schemeClr val="tx1"/>
              </a:solidFill>
              <a:latin typeface="Berlin Sans FB" pitchFamily="34" charset="0"/>
            </a:endParaRPr>
          </a:p>
        </p:txBody>
      </p:sp>
      <p:pic>
        <p:nvPicPr>
          <p:cNvPr id="4098" name="Picture 2" descr="Resultado de imagen para eventos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2132856"/>
            <a:ext cx="8634998"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63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Prácticas </a:t>
            </a: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Roles  </a:t>
            </a:r>
            <a:endParaRPr lang="es-ES" sz="3200" dirty="0">
              <a:solidFill>
                <a:schemeClr val="tx1"/>
              </a:solidFill>
              <a:latin typeface="Berlin Sans FB" pitchFamily="34" charset="0"/>
            </a:endParaRPr>
          </a:p>
        </p:txBody>
      </p:sp>
      <p:pic>
        <p:nvPicPr>
          <p:cNvPr id="5" name="Picture 2" descr="Resultado de imagen para roles centrales de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556792"/>
            <a:ext cx="5040560" cy="464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318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ETAPAS SCRUM</a:t>
            </a:r>
            <a:endParaRPr lang="es-ES" sz="3200" dirty="0">
              <a:solidFill>
                <a:schemeClr val="tx1"/>
              </a:solidFill>
              <a:latin typeface="Berlin Sans FB" pitchFamily="34" charset="0"/>
            </a:endParaRPr>
          </a:p>
        </p:txBody>
      </p:sp>
      <p:pic>
        <p:nvPicPr>
          <p:cNvPr id="8194" name="Picture 2" descr="Resultado de imagen para ETAPAS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84784"/>
            <a:ext cx="7427587" cy="482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13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Artefactos -</a:t>
            </a:r>
            <a:r>
              <a:rPr lang="es-CO" sz="3200" dirty="0" err="1" smtClean="0">
                <a:solidFill>
                  <a:schemeClr val="tx1"/>
                </a:solidFill>
                <a:latin typeface="Berlin Sans FB" pitchFamily="34" charset="0"/>
              </a:rPr>
              <a:t>Scrum</a:t>
            </a:r>
            <a:endParaRPr lang="es-ES" sz="3200" dirty="0">
              <a:solidFill>
                <a:schemeClr val="tx1"/>
              </a:solidFill>
              <a:latin typeface="Berlin Sans FB" pitchFamily="34" charset="0"/>
            </a:endParaRPr>
          </a:p>
        </p:txBody>
      </p:sp>
      <p:sp>
        <p:nvSpPr>
          <p:cNvPr id="5" name="4 CuadroTexto"/>
          <p:cNvSpPr txBox="1"/>
          <p:nvPr/>
        </p:nvSpPr>
        <p:spPr>
          <a:xfrm>
            <a:off x="287128" y="1988840"/>
            <a:ext cx="8520002"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endParaRPr lang="es-CO" sz="2400" dirty="0" smtClean="0"/>
          </a:p>
          <a:p>
            <a:pPr algn="just"/>
            <a:r>
              <a:rPr lang="es-CO" sz="2400" dirty="0" smtClean="0"/>
              <a:t>Scrum define solamente tres artefactos:</a:t>
            </a:r>
          </a:p>
          <a:p>
            <a:pPr algn="just"/>
            <a:endParaRPr lang="es-CO" sz="2400" dirty="0" smtClean="0"/>
          </a:p>
          <a:p>
            <a:pPr marL="342900" indent="-342900" algn="just">
              <a:buFont typeface="Arial" panose="020B0604020202020204" pitchFamily="34" charset="0"/>
              <a:buChar char="•"/>
            </a:pPr>
            <a:r>
              <a:rPr lang="es-CO" sz="2400" dirty="0" smtClean="0"/>
              <a:t>Product Backlog – Pila del producto</a:t>
            </a:r>
          </a:p>
          <a:p>
            <a:pPr marL="342900" indent="-342900" algn="just">
              <a:buFont typeface="Arial" panose="020B0604020202020204" pitchFamily="34" charset="0"/>
              <a:buChar char="•"/>
            </a:pPr>
            <a:r>
              <a:rPr lang="es-CO" sz="2400" dirty="0" smtClean="0"/>
              <a:t>Sprint Backlog</a:t>
            </a:r>
          </a:p>
          <a:p>
            <a:pPr marL="342900" indent="-342900" algn="just">
              <a:buFont typeface="Arial" panose="020B0604020202020204" pitchFamily="34" charset="0"/>
              <a:buChar char="•"/>
            </a:pPr>
            <a:r>
              <a:rPr lang="es-CO" sz="2400" dirty="0" smtClean="0"/>
              <a:t>Incremento del producto</a:t>
            </a:r>
            <a:endParaRPr lang="es-CO" sz="2400" dirty="0"/>
          </a:p>
          <a:p>
            <a:pPr algn="just"/>
            <a:endParaRPr lang="es-ES" sz="2400" dirty="0"/>
          </a:p>
        </p:txBody>
      </p:sp>
    </p:spTree>
    <p:extLst>
      <p:ext uri="{BB962C8B-B14F-4D97-AF65-F5344CB8AC3E}">
        <p14:creationId xmlns:p14="http://schemas.microsoft.com/office/powerpoint/2010/main" val="17357643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1. DEFINIR PILA DEL PRODUCTO </a:t>
            </a:r>
            <a:endParaRPr lang="es-ES" sz="3200" dirty="0">
              <a:solidFill>
                <a:schemeClr val="tx1"/>
              </a:solidFill>
              <a:latin typeface="Berlin Sans FB" pitchFamily="34" charset="0"/>
            </a:endParaRPr>
          </a:p>
        </p:txBody>
      </p:sp>
      <p:sp>
        <p:nvSpPr>
          <p:cNvPr id="3" name="Rectángulo redondeado 2"/>
          <p:cNvSpPr/>
          <p:nvPr/>
        </p:nvSpPr>
        <p:spPr>
          <a:xfrm>
            <a:off x="436846" y="1484784"/>
            <a:ext cx="8537075" cy="46085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r>
              <a:rPr lang="es-CO" sz="2000" dirty="0" smtClean="0">
                <a:latin typeface="Georgia" panose="02040502050405020303" pitchFamily="18" charset="0"/>
              </a:rPr>
              <a:t>Se definen los requisitos </a:t>
            </a:r>
            <a:r>
              <a:rPr lang="es-CO" sz="2000" dirty="0">
                <a:latin typeface="Georgia" panose="02040502050405020303" pitchFamily="18" charset="0"/>
              </a:rPr>
              <a:t>del cliente o requisitos del </a:t>
            </a:r>
            <a:r>
              <a:rPr lang="es-CO" sz="2000" dirty="0" smtClean="0">
                <a:latin typeface="Georgia" panose="02040502050405020303" pitchFamily="18" charset="0"/>
              </a:rPr>
              <a:t>sistema estos deben ser:</a:t>
            </a:r>
            <a:endParaRPr lang="es-CO" sz="2000" dirty="0">
              <a:latin typeface="Georgia" panose="02040502050405020303" pitchFamily="18" charset="0"/>
            </a:endParaRPr>
          </a:p>
          <a:p>
            <a:pPr marL="342900" indent="-342900" algn="just">
              <a:lnSpc>
                <a:spcPct val="150000"/>
              </a:lnSpc>
              <a:buFont typeface="Arial" panose="020B0604020202020204" pitchFamily="34" charset="0"/>
              <a:buChar char="•"/>
            </a:pPr>
            <a:r>
              <a:rPr lang="es-CO" sz="2000" b="1" dirty="0">
                <a:latin typeface="Georgia" panose="02040502050405020303" pitchFamily="18" charset="0"/>
              </a:rPr>
              <a:t>Simples: </a:t>
            </a:r>
            <a:r>
              <a:rPr lang="es-CO" sz="2000" dirty="0">
                <a:latin typeface="Georgia" panose="02040502050405020303" pitchFamily="18" charset="0"/>
              </a:rPr>
              <a:t>Expresados de forma breve, con una sentencia para cada uno, habitualmente con formato de historia de usuario o similar.</a:t>
            </a:r>
          </a:p>
          <a:p>
            <a:pPr marL="342900" indent="-342900" algn="just">
              <a:lnSpc>
                <a:spcPct val="150000"/>
              </a:lnSpc>
              <a:buFont typeface="Arial" panose="020B0604020202020204" pitchFamily="34" charset="0"/>
              <a:buChar char="•"/>
            </a:pPr>
            <a:r>
              <a:rPr lang="es-CO" sz="2000" b="1" dirty="0">
                <a:latin typeface="Georgia" panose="02040502050405020303" pitchFamily="18" charset="0"/>
              </a:rPr>
              <a:t>Estimados: </a:t>
            </a:r>
            <a:r>
              <a:rPr lang="es-CO" sz="2000" dirty="0">
                <a:latin typeface="Georgia" panose="02040502050405020303" pitchFamily="18" charset="0"/>
              </a:rPr>
              <a:t>Está estimado el esfuerzo de construcción de cada requisito.</a:t>
            </a:r>
          </a:p>
          <a:p>
            <a:pPr marL="342900" indent="-342900" algn="just">
              <a:lnSpc>
                <a:spcPct val="150000"/>
              </a:lnSpc>
              <a:buFont typeface="Arial" panose="020B0604020202020204" pitchFamily="34" charset="0"/>
              <a:buChar char="•"/>
            </a:pPr>
            <a:r>
              <a:rPr lang="es-CO" sz="2000" b="1" dirty="0">
                <a:latin typeface="Georgia" panose="02040502050405020303" pitchFamily="18" charset="0"/>
              </a:rPr>
              <a:t>Priorizados:</a:t>
            </a:r>
            <a:r>
              <a:rPr lang="es-CO" sz="2000" dirty="0">
                <a:latin typeface="Georgia" panose="02040502050405020303" pitchFamily="18" charset="0"/>
              </a:rPr>
              <a:t> Ordenados según la importancia para el cliente o responsable de la lista</a:t>
            </a:r>
            <a:r>
              <a:rPr lang="es-CO" sz="2000" dirty="0" smtClean="0">
                <a:latin typeface="Georgia" panose="02040502050405020303" pitchFamily="18" charset="0"/>
              </a:rPr>
              <a:t>.</a:t>
            </a:r>
          </a:p>
          <a:p>
            <a:pPr marL="342900" indent="-342900" algn="just">
              <a:lnSpc>
                <a:spcPct val="150000"/>
              </a:lnSpc>
              <a:buFont typeface="Arial" panose="020B0604020202020204" pitchFamily="34" charset="0"/>
              <a:buChar char="•"/>
            </a:pPr>
            <a:endParaRPr lang="es-CO" sz="2000" dirty="0">
              <a:latin typeface="Georgia" panose="02040502050405020303" pitchFamily="18" charset="0"/>
            </a:endParaRPr>
          </a:p>
          <a:p>
            <a:pPr algn="ctr">
              <a:lnSpc>
                <a:spcPct val="150000"/>
              </a:lnSpc>
            </a:pPr>
            <a:endParaRPr lang="es-CO" dirty="0">
              <a:latin typeface="Georgia" panose="02040502050405020303" pitchFamily="18" charset="0"/>
            </a:endParaRPr>
          </a:p>
        </p:txBody>
      </p:sp>
    </p:spTree>
    <p:extLst>
      <p:ext uri="{BB962C8B-B14F-4D97-AF65-F5344CB8AC3E}">
        <p14:creationId xmlns:p14="http://schemas.microsoft.com/office/powerpoint/2010/main" val="1003131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980728"/>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1. DEFINIR PILA DEL PRODUCTO </a:t>
            </a:r>
            <a:endParaRPr lang="es-ES" sz="3200" dirty="0">
              <a:solidFill>
                <a:schemeClr val="tx1"/>
              </a:solidFill>
              <a:latin typeface="Berlin Sans FB" pitchFamily="34" charset="0"/>
            </a:endParaRPr>
          </a:p>
        </p:txBody>
      </p:sp>
      <p:sp>
        <p:nvSpPr>
          <p:cNvPr id="3" name="Rectángulo redondeado 2"/>
          <p:cNvSpPr/>
          <p:nvPr/>
        </p:nvSpPr>
        <p:spPr>
          <a:xfrm>
            <a:off x="307975" y="1844824"/>
            <a:ext cx="8537075" cy="39604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Se busca hacer el trabajo más valioso primero.</a:t>
            </a:r>
          </a:p>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El </a:t>
            </a:r>
            <a:r>
              <a:rPr lang="es-CO" sz="2000" dirty="0" err="1" smtClean="0">
                <a:latin typeface="Georgia" panose="02040502050405020303" pitchFamily="18" charset="0"/>
              </a:rPr>
              <a:t>product</a:t>
            </a:r>
            <a:r>
              <a:rPr lang="es-CO" sz="2000" dirty="0" smtClean="0">
                <a:latin typeface="Georgia" panose="02040502050405020303" pitchFamily="18" charset="0"/>
              </a:rPr>
              <a:t> </a:t>
            </a:r>
            <a:r>
              <a:rPr lang="es-CO" sz="2000" dirty="0" err="1" smtClean="0">
                <a:latin typeface="Georgia" panose="02040502050405020303" pitchFamily="18" charset="0"/>
              </a:rPr>
              <a:t>Owner</a:t>
            </a:r>
            <a:r>
              <a:rPr lang="es-CO" sz="2000" dirty="0" smtClean="0">
                <a:latin typeface="Georgia" panose="02040502050405020303" pitchFamily="18" charset="0"/>
              </a:rPr>
              <a:t> es el responsable  de determinar y administrar la secuencia del trabajo.</a:t>
            </a:r>
          </a:p>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Inicialmente son las características requeridas para cumplir la visión del producto.</a:t>
            </a:r>
          </a:p>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En el desarrollo se pueden alimentar con nuevas características, cambios a características existentes, corrección de defectos y mejoras técnicas.</a:t>
            </a:r>
            <a:endParaRPr lang="es-CO" sz="2000" dirty="0">
              <a:latin typeface="Georgia" panose="02040502050405020303" pitchFamily="18" charset="0"/>
            </a:endParaRPr>
          </a:p>
          <a:p>
            <a:pPr algn="ctr">
              <a:lnSpc>
                <a:spcPct val="150000"/>
              </a:lnSpc>
            </a:pPr>
            <a:endParaRPr lang="es-CO" dirty="0">
              <a:latin typeface="Georgia" panose="02040502050405020303" pitchFamily="18" charset="0"/>
            </a:endParaRPr>
          </a:p>
        </p:txBody>
      </p:sp>
    </p:spTree>
    <p:extLst>
      <p:ext uri="{BB962C8B-B14F-4D97-AF65-F5344CB8AC3E}">
        <p14:creationId xmlns:p14="http://schemas.microsoft.com/office/powerpoint/2010/main" val="1922570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1. DEFINIR PILA DEL PRODUCTO </a:t>
            </a:r>
            <a:endParaRPr lang="es-ES" sz="3200" dirty="0">
              <a:solidFill>
                <a:schemeClr val="tx1"/>
              </a:solidFill>
              <a:latin typeface="Berlin Sans FB" pitchFamily="34" charset="0"/>
            </a:endParaRPr>
          </a:p>
        </p:txBody>
      </p:sp>
      <p:sp>
        <p:nvSpPr>
          <p:cNvPr id="3" name="Rectángulo redondeado 2"/>
          <p:cNvSpPr/>
          <p:nvPr/>
        </p:nvSpPr>
        <p:spPr>
          <a:xfrm>
            <a:off x="307975" y="1844824"/>
            <a:ext cx="8537075" cy="39604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El </a:t>
            </a:r>
            <a:r>
              <a:rPr lang="es-CO" sz="2000" dirty="0" err="1" smtClean="0">
                <a:latin typeface="Georgia" panose="02040502050405020303" pitchFamily="18" charset="0"/>
              </a:rPr>
              <a:t>product</a:t>
            </a:r>
            <a:r>
              <a:rPr lang="es-CO" sz="2000" dirty="0" smtClean="0">
                <a:latin typeface="Georgia" panose="02040502050405020303" pitchFamily="18" charset="0"/>
              </a:rPr>
              <a:t> </a:t>
            </a:r>
            <a:r>
              <a:rPr lang="es-CO" sz="2000" dirty="0" err="1" smtClean="0">
                <a:latin typeface="Georgia" panose="02040502050405020303" pitchFamily="18" charset="0"/>
              </a:rPr>
              <a:t>owner</a:t>
            </a:r>
            <a:r>
              <a:rPr lang="es-CO" sz="2000" dirty="0" smtClean="0">
                <a:latin typeface="Georgia" panose="02040502050405020303" pitchFamily="18" charset="0"/>
              </a:rPr>
              <a:t> colabora con los involucrados para recolectar y definir los elementos del PB</a:t>
            </a:r>
          </a:p>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El </a:t>
            </a:r>
            <a:r>
              <a:rPr lang="es-CO" sz="2000" dirty="0" err="1" smtClean="0">
                <a:latin typeface="Georgia" panose="02040502050405020303" pitchFamily="18" charset="0"/>
              </a:rPr>
              <a:t>product</a:t>
            </a:r>
            <a:r>
              <a:rPr lang="es-CO" sz="2000" dirty="0" smtClean="0">
                <a:latin typeface="Georgia" panose="02040502050405020303" pitchFamily="18" charset="0"/>
              </a:rPr>
              <a:t> </a:t>
            </a:r>
            <a:r>
              <a:rPr lang="es-CO" sz="2000" dirty="0" err="1" smtClean="0">
                <a:latin typeface="Georgia" panose="02040502050405020303" pitchFamily="18" charset="0"/>
              </a:rPr>
              <a:t>owner</a:t>
            </a:r>
            <a:r>
              <a:rPr lang="es-CO" sz="2000" dirty="0" smtClean="0">
                <a:latin typeface="Georgia" panose="02040502050405020303" pitchFamily="18" charset="0"/>
              </a:rPr>
              <a:t> determina la prioridad de los elementos.</a:t>
            </a:r>
          </a:p>
          <a:p>
            <a:pPr marL="342900" indent="-342900" algn="just">
              <a:lnSpc>
                <a:spcPct val="150000"/>
              </a:lnSpc>
              <a:buFont typeface="Arial" panose="020B0604020202020204" pitchFamily="34" charset="0"/>
              <a:buChar char="•"/>
            </a:pPr>
            <a:r>
              <a:rPr lang="es-CO" sz="2000" dirty="0" smtClean="0">
                <a:latin typeface="Georgia" panose="02040502050405020303" pitchFamily="18" charset="0"/>
              </a:rPr>
              <a:t>El PB es un artefacto en constante evolución, se pueden adicionar , eliminar elementos o cambiar prioridades a los elementos.</a:t>
            </a:r>
            <a:endParaRPr lang="es-CO" sz="2000" dirty="0">
              <a:latin typeface="Georgia" panose="02040502050405020303" pitchFamily="18" charset="0"/>
            </a:endParaRPr>
          </a:p>
          <a:p>
            <a:pPr algn="ctr">
              <a:lnSpc>
                <a:spcPct val="150000"/>
              </a:lnSpc>
            </a:pPr>
            <a:endParaRPr lang="es-CO" dirty="0">
              <a:latin typeface="Georgia" panose="02040502050405020303" pitchFamily="18" charset="0"/>
            </a:endParaRPr>
          </a:p>
        </p:txBody>
      </p:sp>
    </p:spTree>
    <p:extLst>
      <p:ext uri="{BB962C8B-B14F-4D97-AF65-F5344CB8AC3E}">
        <p14:creationId xmlns:p14="http://schemas.microsoft.com/office/powerpoint/2010/main" val="535029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3" name="Rectángulo redondeado 2"/>
          <p:cNvSpPr/>
          <p:nvPr/>
        </p:nvSpPr>
        <p:spPr>
          <a:xfrm>
            <a:off x="251520" y="1484784"/>
            <a:ext cx="8640960" cy="46085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r>
              <a:rPr lang="es-CO" dirty="0" smtClean="0">
                <a:latin typeface="Georgia" panose="02040502050405020303" pitchFamily="18" charset="0"/>
              </a:rPr>
              <a:t>En programación extremas se planteaban plantillas como historias de usuario, en </a:t>
            </a:r>
            <a:r>
              <a:rPr lang="es-CO" dirty="0" err="1" smtClean="0">
                <a:latin typeface="Georgia" panose="02040502050405020303" pitchFamily="18" charset="0"/>
              </a:rPr>
              <a:t>Scrum</a:t>
            </a:r>
            <a:r>
              <a:rPr lang="es-CO" dirty="0" smtClean="0">
                <a:latin typeface="Georgia" panose="02040502050405020303" pitchFamily="18" charset="0"/>
              </a:rPr>
              <a:t> es importante tener en cuenta los siguientes aspectos:</a:t>
            </a: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Son tarjetas en ellas se deben especificar:</a:t>
            </a: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Como &lt; rol&gt; quiero, &lt; función del sistema&gt; para lograr &lt;valor del negocio&gt;.</a:t>
            </a:r>
          </a:p>
          <a:p>
            <a:pPr marL="342900" indent="-342900" algn="just">
              <a:lnSpc>
                <a:spcPct val="150000"/>
              </a:lnSpc>
              <a:buFont typeface="Arial" panose="020B0604020202020204" pitchFamily="34" charset="0"/>
              <a:buChar char="•"/>
            </a:pPr>
            <a:endParaRPr lang="es-CO" dirty="0">
              <a:latin typeface="Georgia" panose="02040502050405020303" pitchFamily="18" charset="0"/>
            </a:endParaRP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Recuerde:</a:t>
            </a: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La descripción debe ser corta.</a:t>
            </a: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Conservación ( documentos de referencia, borradores)</a:t>
            </a:r>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Confirmación (pruebas  de aceptación alto nivel)</a:t>
            </a:r>
            <a:endParaRPr lang="es-CO" dirty="0">
              <a:latin typeface="Georgia" panose="02040502050405020303" pitchFamily="18" charset="0"/>
            </a:endParaRPr>
          </a:p>
          <a:p>
            <a:pPr algn="ctr">
              <a:lnSpc>
                <a:spcPct val="150000"/>
              </a:lnSpc>
            </a:pPr>
            <a:endParaRPr lang="es-CO" sz="1600" dirty="0">
              <a:latin typeface="Georgia" panose="02040502050405020303" pitchFamily="18" charset="0"/>
            </a:endParaRPr>
          </a:p>
        </p:txBody>
      </p:sp>
    </p:spTree>
    <p:extLst>
      <p:ext uri="{BB962C8B-B14F-4D97-AF65-F5344CB8AC3E}">
        <p14:creationId xmlns:p14="http://schemas.microsoft.com/office/powerpoint/2010/main" val="3529863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pic>
        <p:nvPicPr>
          <p:cNvPr id="5" name="Imagen 4"/>
          <p:cNvPicPr>
            <a:picLocks noChangeAspect="1"/>
          </p:cNvPicPr>
          <p:nvPr/>
        </p:nvPicPr>
        <p:blipFill rotWithShape="1">
          <a:blip r:embed="rId3"/>
          <a:srcRect l="13382" t="3735" r="12790" b="3735"/>
          <a:stretch/>
        </p:blipFill>
        <p:spPr>
          <a:xfrm>
            <a:off x="1547664" y="1412776"/>
            <a:ext cx="6336704" cy="4765202"/>
          </a:xfrm>
          <a:prstGeom prst="rect">
            <a:avLst/>
          </a:prstGeom>
        </p:spPr>
      </p:pic>
    </p:spTree>
    <p:extLst>
      <p:ext uri="{BB962C8B-B14F-4D97-AF65-F5344CB8AC3E}">
        <p14:creationId xmlns:p14="http://schemas.microsoft.com/office/powerpoint/2010/main" val="204471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err="1"/>
              <a:t>Scrum</a:t>
            </a:r>
            <a:r>
              <a:rPr lang="es-ES" sz="2000" dirty="0"/>
              <a:t> es </a:t>
            </a:r>
            <a:r>
              <a:rPr lang="es-ES" sz="2000" dirty="0" smtClean="0"/>
              <a:t>un marco de trabajo en </a:t>
            </a:r>
            <a:r>
              <a:rPr lang="es-ES" sz="2000" dirty="0"/>
              <a:t>el que se aplican de manera regular un conjunto de buenas </a:t>
            </a:r>
            <a:r>
              <a:rPr lang="es-ES" sz="2000" dirty="0" smtClean="0"/>
              <a:t>prácticas, valores y principios</a:t>
            </a:r>
            <a:r>
              <a:rPr lang="es-ES" sz="2000" dirty="0"/>
              <a:t> </a:t>
            </a:r>
            <a:r>
              <a:rPr lang="es-ES" sz="2000" dirty="0" smtClean="0"/>
              <a:t>para </a:t>
            </a:r>
            <a:r>
              <a:rPr lang="es-ES" sz="2000" b="1" dirty="0" smtClean="0"/>
              <a:t>trabajar </a:t>
            </a:r>
            <a:r>
              <a:rPr lang="es-ES" sz="2000" b="1" dirty="0"/>
              <a:t>colaborativamente, en </a:t>
            </a:r>
            <a:r>
              <a:rPr lang="es-ES" sz="2000" b="1" dirty="0" smtClean="0"/>
              <a:t>equipo; </a:t>
            </a:r>
            <a:r>
              <a:rPr lang="es-ES" sz="2000" dirty="0" smtClean="0"/>
              <a:t> permite que las personas puedan hacer frente a problemas complejos adaptables. </a:t>
            </a:r>
          </a:p>
          <a:p>
            <a:pPr marL="342900" indent="-342900" algn="just">
              <a:buFont typeface="Wingdings" pitchFamily="2" charset="2"/>
              <a:buChar char="q"/>
            </a:pPr>
            <a:r>
              <a:rPr lang="es-ES" sz="2000" dirty="0" smtClean="0"/>
              <a:t>Se </a:t>
            </a:r>
            <a:r>
              <a:rPr lang="es-ES" sz="2000" dirty="0"/>
              <a:t>realizan entregas parciales y regulares del producto final, </a:t>
            </a:r>
            <a:r>
              <a:rPr lang="es-ES" sz="2000" dirty="0" smtClean="0"/>
              <a:t>teniendo en cuenta las necesidades y las prioridades del cliente.</a:t>
            </a:r>
          </a:p>
          <a:p>
            <a:pPr marL="342900" indent="-342900" algn="just">
              <a:buFont typeface="Wingdings" pitchFamily="2" charset="2"/>
              <a:buChar char="q"/>
            </a:pPr>
            <a:r>
              <a:rPr lang="es-ES" sz="2000" dirty="0"/>
              <a:t>I</a:t>
            </a:r>
            <a:r>
              <a:rPr lang="es-ES" sz="2000" dirty="0" smtClean="0"/>
              <a:t>ndicado </a:t>
            </a:r>
            <a:r>
              <a:rPr lang="es-ES" sz="2000" dirty="0"/>
              <a:t>para proyectos en </a:t>
            </a:r>
            <a:r>
              <a:rPr lang="es-ES" sz="2000" b="1" dirty="0"/>
              <a:t>entornos complejos</a:t>
            </a:r>
            <a:r>
              <a:rPr lang="es-ES" sz="2000" dirty="0"/>
              <a:t>, donde se necesita </a:t>
            </a:r>
            <a:r>
              <a:rPr lang="es-ES" sz="2000" b="1" dirty="0"/>
              <a:t>obtener resultados </a:t>
            </a:r>
            <a:r>
              <a:rPr lang="es-ES" sz="2000" b="1" dirty="0" smtClean="0"/>
              <a:t>rápidos</a:t>
            </a:r>
            <a:r>
              <a:rPr lang="es-ES" sz="2000" dirty="0" smtClean="0"/>
              <a:t>, </a:t>
            </a:r>
            <a:r>
              <a:rPr lang="es-ES" sz="2000" dirty="0"/>
              <a:t>donde los </a:t>
            </a:r>
            <a:r>
              <a:rPr lang="es-ES" sz="2000" b="1" dirty="0"/>
              <a:t>requisitos son cambiantes o poco definidos</a:t>
            </a:r>
            <a:r>
              <a:rPr lang="es-ES" sz="2000" dirty="0"/>
              <a:t>, donde la </a:t>
            </a:r>
            <a:r>
              <a:rPr lang="es-ES" sz="2000" b="1" dirty="0"/>
              <a:t>innovación</a:t>
            </a:r>
            <a:r>
              <a:rPr lang="es-ES" sz="2000" dirty="0"/>
              <a:t>, la </a:t>
            </a:r>
            <a:r>
              <a:rPr lang="es-ES" sz="2000" b="1" dirty="0"/>
              <a:t>competitividad</a:t>
            </a:r>
            <a:r>
              <a:rPr lang="es-ES" sz="2000" dirty="0"/>
              <a:t>, la </a:t>
            </a:r>
            <a:r>
              <a:rPr lang="es-ES" sz="2000" b="1" dirty="0"/>
              <a:t>flexibilidad</a:t>
            </a:r>
            <a:r>
              <a:rPr lang="es-ES" sz="2000" dirty="0"/>
              <a:t> y la </a:t>
            </a:r>
            <a:r>
              <a:rPr lang="es-ES" sz="2000" b="1" dirty="0"/>
              <a:t>productividad </a:t>
            </a:r>
            <a:r>
              <a:rPr lang="es-ES" sz="2000" dirty="0"/>
              <a:t>son fundamentales</a:t>
            </a:r>
            <a:endParaRPr lang="es-ES" sz="2000" dirty="0">
              <a:latin typeface="Berlin Sans FB" pitchFamily="34" charset="0"/>
            </a:endParaRPr>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a:solidFill>
                  <a:schemeClr val="tx1"/>
                </a:solidFill>
                <a:latin typeface="Berlin Sans FB" pitchFamily="34" charset="0"/>
              </a:rPr>
              <a:t>SCRUM</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3645858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srcRect l="13973" t="4720" r="13382" b="2751"/>
          <a:stretch/>
        </p:blipFill>
        <p:spPr>
          <a:xfrm>
            <a:off x="971600" y="620688"/>
            <a:ext cx="7416824" cy="5668142"/>
          </a:xfrm>
          <a:prstGeom prst="rect">
            <a:avLst/>
          </a:prstGeom>
        </p:spPr>
      </p:pic>
    </p:spTree>
    <p:extLst>
      <p:ext uri="{BB962C8B-B14F-4D97-AF65-F5344CB8AC3E}">
        <p14:creationId xmlns:p14="http://schemas.microsoft.com/office/powerpoint/2010/main" val="3158012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p:cNvPicPr>
            <a:picLocks noChangeAspect="1"/>
          </p:cNvPicPr>
          <p:nvPr/>
        </p:nvPicPr>
        <p:blipFill rotWithShape="1">
          <a:blip r:embed="rId3"/>
          <a:srcRect l="13382" t="4720" r="13972" b="4720"/>
          <a:stretch/>
        </p:blipFill>
        <p:spPr>
          <a:xfrm>
            <a:off x="755576" y="476672"/>
            <a:ext cx="7776864" cy="5816841"/>
          </a:xfrm>
          <a:prstGeom prst="rect">
            <a:avLst/>
          </a:prstGeom>
        </p:spPr>
      </p:pic>
    </p:spTree>
    <p:extLst>
      <p:ext uri="{BB962C8B-B14F-4D97-AF65-F5344CB8AC3E}">
        <p14:creationId xmlns:p14="http://schemas.microsoft.com/office/powerpoint/2010/main" val="2236570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Rectángulo 2"/>
          <p:cNvSpPr/>
          <p:nvPr/>
        </p:nvSpPr>
        <p:spPr>
          <a:xfrm>
            <a:off x="683568" y="2371678"/>
            <a:ext cx="3024336" cy="26253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dirty="0" smtClean="0"/>
              <a:t>Restricción de desempeño</a:t>
            </a:r>
          </a:p>
          <a:p>
            <a:pPr algn="ctr"/>
            <a:endParaRPr lang="es-CO" dirty="0"/>
          </a:p>
          <a:p>
            <a:pPr algn="just"/>
            <a:r>
              <a:rPr lang="es-CO" dirty="0" smtClean="0"/>
              <a:t>El sistema debe responder cualquier solicitud en menos de un segundo. </a:t>
            </a:r>
            <a:endParaRPr lang="es-CO" dirty="0"/>
          </a:p>
        </p:txBody>
      </p:sp>
      <p:sp>
        <p:nvSpPr>
          <p:cNvPr id="7" name="Rectángulo 6"/>
          <p:cNvSpPr/>
          <p:nvPr/>
        </p:nvSpPr>
        <p:spPr>
          <a:xfrm>
            <a:off x="5148064" y="2371678"/>
            <a:ext cx="3456384" cy="26253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dirty="0" smtClean="0"/>
              <a:t>Condiciones de satisfacción</a:t>
            </a:r>
          </a:p>
          <a:p>
            <a:pPr algn="ctr"/>
            <a:endParaRPr lang="es-CO" dirty="0"/>
          </a:p>
          <a:p>
            <a:pPr algn="ctr"/>
            <a:r>
              <a:rPr lang="es-CO" dirty="0" smtClean="0"/>
              <a:t>Se llevan a cabo 10,000 transacciones simultaneas de escritura y lectura </a:t>
            </a:r>
          </a:p>
          <a:p>
            <a:pPr algn="ctr"/>
            <a:endParaRPr lang="es-CO" dirty="0"/>
          </a:p>
          <a:p>
            <a:pPr algn="ctr"/>
            <a:r>
              <a:rPr lang="es-CO" dirty="0" smtClean="0"/>
              <a:t>Cada transacción tiene un archivo de tamaño de 500 kb</a:t>
            </a:r>
            <a:endParaRPr lang="es-CO" dirty="0"/>
          </a:p>
        </p:txBody>
      </p:sp>
      <p:sp>
        <p:nvSpPr>
          <p:cNvPr id="8"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Otros Requerimientos</a:t>
            </a:r>
            <a:endParaRPr lang="es-ES" sz="3200" dirty="0">
              <a:solidFill>
                <a:schemeClr val="tx1"/>
              </a:solidFill>
              <a:latin typeface="Berlin Sans FB" pitchFamily="34" charset="0"/>
            </a:endParaRPr>
          </a:p>
        </p:txBody>
      </p:sp>
    </p:spTree>
    <p:extLst>
      <p:ext uri="{BB962C8B-B14F-4D97-AF65-F5344CB8AC3E}">
        <p14:creationId xmlns:p14="http://schemas.microsoft.com/office/powerpoint/2010/main" val="3700531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99318" y="1791093"/>
            <a:ext cx="8360097" cy="4154984"/>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q"/>
            </a:pPr>
            <a:r>
              <a:rPr lang="es-CO" sz="2400" dirty="0" smtClean="0"/>
              <a:t>¿ Qué sucede cuando las historias de usuario son muy grandes?</a:t>
            </a:r>
          </a:p>
          <a:p>
            <a:pPr marL="342900" indent="-342900" algn="just">
              <a:lnSpc>
                <a:spcPct val="200000"/>
              </a:lnSpc>
              <a:buFont typeface="Wingdings" panose="05000000000000000000" pitchFamily="2" charset="2"/>
              <a:buChar char="q"/>
            </a:pPr>
            <a:r>
              <a:rPr lang="es-CO" sz="2400" dirty="0" smtClean="0"/>
              <a:t>¿ Qué sucede cuando el proyecto es  complejo?</a:t>
            </a:r>
          </a:p>
          <a:p>
            <a:pPr marL="342900" indent="-342900" algn="just">
              <a:lnSpc>
                <a:spcPct val="200000"/>
              </a:lnSpc>
              <a:buFont typeface="Wingdings" panose="05000000000000000000" pitchFamily="2" charset="2"/>
              <a:buChar char="q"/>
            </a:pPr>
            <a:r>
              <a:rPr lang="es-CO" sz="2400" dirty="0" smtClean="0"/>
              <a:t>¿ Qué sucede cuando el cliente no es capaz de definir los requisitos completos?</a:t>
            </a:r>
          </a:p>
          <a:p>
            <a:pPr marL="342900" indent="-342900" algn="just">
              <a:buFont typeface="Wingdings" panose="05000000000000000000" pitchFamily="2" charset="2"/>
              <a:buChar char="q"/>
            </a:pPr>
            <a:endParaRPr lang="es-CO" sz="24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Botón de acción: Ayuda 4">
            <a:hlinkClick r:id="" action="ppaction://noaction" highlightClick="1"/>
          </p:cNvPr>
          <p:cNvSpPr/>
          <p:nvPr/>
        </p:nvSpPr>
        <p:spPr>
          <a:xfrm>
            <a:off x="4138664" y="548294"/>
            <a:ext cx="1081407" cy="122452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10186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CuadroTexto 3"/>
          <p:cNvSpPr txBox="1"/>
          <p:nvPr/>
        </p:nvSpPr>
        <p:spPr>
          <a:xfrm>
            <a:off x="275137" y="1412776"/>
            <a:ext cx="5767809" cy="3785652"/>
          </a:xfrm>
          <a:prstGeom prst="rect">
            <a:avLst/>
          </a:prstGeom>
          <a:noFill/>
        </p:spPr>
        <p:txBody>
          <a:bodyPr wrap="square" rtlCol="0">
            <a:spAutoFit/>
          </a:bodyPr>
          <a:lstStyle/>
          <a:p>
            <a:pPr algn="just"/>
            <a:r>
              <a:rPr lang="es-CO" sz="2400" dirty="0" smtClean="0"/>
              <a:t>La descripción de esos requerimientos a grandes escalas se denominan épicas .  Las cuáles deben ser segmentadas en historias de usuario.</a:t>
            </a:r>
          </a:p>
          <a:p>
            <a:pPr algn="just"/>
            <a:endParaRPr lang="es-CO" sz="2400" dirty="0" smtClean="0"/>
          </a:p>
          <a:p>
            <a:pPr marL="342900" indent="-342900" algn="just">
              <a:buFont typeface="Arial" panose="020B0604020202020204" pitchFamily="34" charset="0"/>
              <a:buChar char="•"/>
            </a:pPr>
            <a:r>
              <a:rPr lang="es-CO" sz="2400" dirty="0" smtClean="0"/>
              <a:t>Una épica puede tener </a:t>
            </a:r>
            <a:r>
              <a:rPr lang="es-CO" sz="2400" b="1" i="1" dirty="0" smtClean="0"/>
              <a:t>n</a:t>
            </a:r>
            <a:r>
              <a:rPr lang="es-CO" sz="2400" dirty="0" smtClean="0"/>
              <a:t> historias.</a:t>
            </a:r>
          </a:p>
          <a:p>
            <a:pPr marL="342900" indent="-342900" algn="just">
              <a:buFont typeface="Arial" panose="020B0604020202020204" pitchFamily="34" charset="0"/>
              <a:buChar char="•"/>
            </a:pPr>
            <a:r>
              <a:rPr lang="es-CO" sz="2400" dirty="0" smtClean="0"/>
              <a:t>Tareas son funcionalidades que hace el equipo de desarrollo, es una labor exclusiva del equipo de desarrollo.</a:t>
            </a:r>
            <a:endParaRPr lang="es-CO" sz="2400" dirty="0"/>
          </a:p>
          <a:p>
            <a:pPr algn="just"/>
            <a:endParaRPr lang="es-CO" sz="2400" dirty="0"/>
          </a:p>
        </p:txBody>
      </p:sp>
      <p:graphicFrame>
        <p:nvGraphicFramePr>
          <p:cNvPr id="6" name="Diagrama 5"/>
          <p:cNvGraphicFramePr/>
          <p:nvPr>
            <p:extLst>
              <p:ext uri="{D42A27DB-BD31-4B8C-83A1-F6EECF244321}">
                <p14:modId xmlns:p14="http://schemas.microsoft.com/office/powerpoint/2010/main" val="1957231949"/>
              </p:ext>
            </p:extLst>
          </p:nvPr>
        </p:nvGraphicFramePr>
        <p:xfrm>
          <a:off x="5364088" y="3068960"/>
          <a:ext cx="3464123" cy="305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714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0375" y="1340768"/>
            <a:ext cx="8360097" cy="4462760"/>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q"/>
            </a:pPr>
            <a:r>
              <a:rPr lang="es-CO" dirty="0" smtClean="0"/>
              <a:t>Como Vicepresidente de mercadeo y ventas, quiero revisar el desempeño histórico de las ventas, para poder identificar las regiones geográficas y productos de mejor desempeño Esta épica se puede subdividir en:</a:t>
            </a:r>
          </a:p>
          <a:p>
            <a:pPr marL="285750" indent="-285750" algn="just">
              <a:lnSpc>
                <a:spcPct val="200000"/>
              </a:lnSpc>
              <a:buFont typeface="Arial" panose="020B0604020202020204" pitchFamily="34" charset="0"/>
              <a:buChar char="•"/>
            </a:pPr>
            <a:r>
              <a:rPr lang="es-CO" dirty="0" smtClean="0"/>
              <a:t>Como VP de Mercadeo, quiero seleccionar el período de tiempo en el cual realizaré la revisión de las ventas.</a:t>
            </a:r>
          </a:p>
          <a:p>
            <a:pPr marL="285750" indent="-285750" algn="just">
              <a:lnSpc>
                <a:spcPct val="200000"/>
              </a:lnSpc>
              <a:buFont typeface="Arial" panose="020B0604020202020204" pitchFamily="34" charset="0"/>
              <a:buChar char="•"/>
            </a:pPr>
            <a:r>
              <a:rPr lang="es-CO" dirty="0" smtClean="0"/>
              <a:t>Como VP de Mercadeo, puedo clasificar la información de ventas por región geográfica y productos.</a:t>
            </a:r>
          </a:p>
          <a:p>
            <a:pPr marL="342900" indent="-342900" algn="just">
              <a:lnSpc>
                <a:spcPct val="200000"/>
              </a:lnSpc>
              <a:buFont typeface="Wingdings" panose="05000000000000000000" pitchFamily="2" charset="2"/>
              <a:buChar char="q"/>
            </a:pPr>
            <a:endParaRPr lang="es-CO" sz="16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036071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Rectángulo 2"/>
          <p:cNvSpPr/>
          <p:nvPr/>
        </p:nvSpPr>
        <p:spPr>
          <a:xfrm>
            <a:off x="683567" y="2371678"/>
            <a:ext cx="7776865" cy="26253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s-CO" sz="2400" dirty="0" smtClean="0"/>
              <a:t>Como un usuario, quiero poder comprar un boleto de avión usando mi tarjeta de crédito o debito y llevarlas pre- cargadas en la aplicación y recibir un comprobante de la aplicación-</a:t>
            </a:r>
          </a:p>
          <a:p>
            <a:pPr algn="ctr"/>
            <a:endParaRPr lang="es-CO" sz="2400" dirty="0"/>
          </a:p>
          <a:p>
            <a:pPr algn="ctr"/>
            <a:endParaRPr lang="es-CO" sz="2400" dirty="0" smtClean="0"/>
          </a:p>
          <a:p>
            <a:pPr algn="ctr"/>
            <a:r>
              <a:rPr lang="es-CO" sz="2400" dirty="0" smtClean="0"/>
              <a:t>¿ Es épica o historia?</a:t>
            </a:r>
            <a:endParaRPr lang="es-CO" sz="2400" dirty="0"/>
          </a:p>
        </p:txBody>
      </p:sp>
      <p:sp>
        <p:nvSpPr>
          <p:cNvPr id="8"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Ejercicio</a:t>
            </a:r>
            <a:endParaRPr lang="es-ES" sz="3200" dirty="0">
              <a:solidFill>
                <a:schemeClr val="tx1"/>
              </a:solidFill>
              <a:latin typeface="Berlin Sans FB" pitchFamily="34" charset="0"/>
            </a:endParaRPr>
          </a:p>
        </p:txBody>
      </p:sp>
    </p:spTree>
    <p:extLst>
      <p:ext uri="{BB962C8B-B14F-4D97-AF65-F5344CB8AC3E}">
        <p14:creationId xmlns:p14="http://schemas.microsoft.com/office/powerpoint/2010/main" val="21355639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PILA DEL PRODUCTO </a:t>
            </a:r>
            <a:endParaRPr lang="es-ES" sz="3200" dirty="0">
              <a:solidFill>
                <a:schemeClr val="tx1"/>
              </a:solidFill>
              <a:latin typeface="Berlin Sans FB" pitchFamily="34" charset="0"/>
            </a:endParaRPr>
          </a:p>
        </p:txBody>
      </p:sp>
      <p:sp>
        <p:nvSpPr>
          <p:cNvPr id="6" name="Flecha derecha 5"/>
          <p:cNvSpPr/>
          <p:nvPr/>
        </p:nvSpPr>
        <p:spPr>
          <a:xfrm rot="18871879">
            <a:off x="2631878" y="2774171"/>
            <a:ext cx="785751" cy="3407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7" name="CuadroTexto 6"/>
          <p:cNvSpPr txBox="1"/>
          <p:nvPr/>
        </p:nvSpPr>
        <p:spPr>
          <a:xfrm>
            <a:off x="1584162" y="1235079"/>
            <a:ext cx="6664666" cy="50783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CO" dirty="0" smtClean="0"/>
              <a:t>Un </a:t>
            </a:r>
            <a:r>
              <a:rPr lang="es-CO" dirty="0"/>
              <a:t>identificador único, simplemente un número auto-incremental</a:t>
            </a:r>
            <a:r>
              <a:rPr lang="es-CO" dirty="0" smtClean="0"/>
              <a:t>.</a:t>
            </a:r>
            <a:endParaRPr lang="es-CO" dirty="0"/>
          </a:p>
        </p:txBody>
      </p:sp>
      <p:sp>
        <p:nvSpPr>
          <p:cNvPr id="8" name="Flecha derecha 7"/>
          <p:cNvSpPr/>
          <p:nvPr/>
        </p:nvSpPr>
        <p:spPr>
          <a:xfrm rot="18871879" flipV="1">
            <a:off x="326352" y="2193457"/>
            <a:ext cx="1934618" cy="23003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sp>
        <p:nvSpPr>
          <p:cNvPr id="9" name="CuadroTexto 8"/>
          <p:cNvSpPr txBox="1"/>
          <p:nvPr/>
        </p:nvSpPr>
        <p:spPr>
          <a:xfrm>
            <a:off x="2267744" y="1675945"/>
            <a:ext cx="6664666" cy="1107996"/>
          </a:xfrm>
          <a:prstGeom prst="rect">
            <a:avLst/>
          </a:prstGeom>
          <a:noFill/>
        </p:spPr>
        <p:txBody>
          <a:bodyPr wrap="square" rtlCol="0">
            <a:spAutoFit/>
          </a:bodyPr>
          <a:lstStyle/>
          <a:p>
            <a:pPr algn="just"/>
            <a:r>
              <a:rPr lang="es-CO" sz="1600" dirty="0" smtClean="0"/>
              <a:t>Descripción </a:t>
            </a:r>
            <a:r>
              <a:rPr lang="es-CO" sz="1600" dirty="0"/>
              <a:t>corta de la historia. Por ejemplo, “registrar programas de bienestar institucional ”.  Debe ser claro y se debe distinguir de las otras historias de usuario . Normalmente, 2 a 10 palabras.</a:t>
            </a:r>
          </a:p>
          <a:p>
            <a:endParaRPr lang="es-CO" dirty="0"/>
          </a:p>
        </p:txBody>
      </p:sp>
      <p:sp>
        <p:nvSpPr>
          <p:cNvPr id="10" name="Flecha derecha 9"/>
          <p:cNvSpPr/>
          <p:nvPr/>
        </p:nvSpPr>
        <p:spPr>
          <a:xfrm rot="18869692">
            <a:off x="1546855" y="2653860"/>
            <a:ext cx="1118235" cy="3643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1" name="CuadroTexto 10"/>
          <p:cNvSpPr txBox="1"/>
          <p:nvPr/>
        </p:nvSpPr>
        <p:spPr>
          <a:xfrm>
            <a:off x="3310161" y="2623093"/>
            <a:ext cx="5510687" cy="615553"/>
          </a:xfrm>
          <a:prstGeom prst="rect">
            <a:avLst/>
          </a:prstGeom>
          <a:noFill/>
        </p:spPr>
        <p:txBody>
          <a:bodyPr wrap="square" rtlCol="0">
            <a:spAutoFit/>
          </a:bodyPr>
          <a:lstStyle/>
          <a:p>
            <a:r>
              <a:rPr lang="es-ES" sz="1600" dirty="0"/>
              <a:t>Se describe la funcionalidad o requisito del sistema. </a:t>
            </a:r>
            <a:endParaRPr lang="es-CO" sz="1600" dirty="0"/>
          </a:p>
          <a:p>
            <a:endParaRPr lang="es-CO" dirty="0"/>
          </a:p>
        </p:txBody>
      </p:sp>
      <p:pic>
        <p:nvPicPr>
          <p:cNvPr id="12" name="Imagen 11"/>
          <p:cNvPicPr>
            <a:picLocks noChangeAspect="1"/>
          </p:cNvPicPr>
          <p:nvPr/>
        </p:nvPicPr>
        <p:blipFill>
          <a:blip r:embed="rId3"/>
          <a:stretch>
            <a:fillRect/>
          </a:stretch>
        </p:blipFill>
        <p:spPr>
          <a:xfrm>
            <a:off x="409753" y="3561451"/>
            <a:ext cx="7839075" cy="1057275"/>
          </a:xfrm>
          <a:prstGeom prst="rect">
            <a:avLst/>
          </a:prstGeom>
        </p:spPr>
      </p:pic>
    </p:spTree>
    <p:extLst>
      <p:ext uri="{BB962C8B-B14F-4D97-AF65-F5344CB8AC3E}">
        <p14:creationId xmlns:p14="http://schemas.microsoft.com/office/powerpoint/2010/main" val="10801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PILA DEL PRODUCTO </a:t>
            </a:r>
            <a:endParaRPr lang="es-ES" sz="3200" dirty="0">
              <a:solidFill>
                <a:schemeClr val="tx1"/>
              </a:solidFill>
              <a:latin typeface="Berlin Sans FB" pitchFamily="34" charset="0"/>
            </a:endParaRPr>
          </a:p>
        </p:txBody>
      </p:sp>
      <p:sp>
        <p:nvSpPr>
          <p:cNvPr id="6" name="Flecha derecha 5"/>
          <p:cNvSpPr/>
          <p:nvPr/>
        </p:nvSpPr>
        <p:spPr>
          <a:xfrm rot="18871879">
            <a:off x="3460122" y="2492619"/>
            <a:ext cx="1899986" cy="27457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7" name="CuadroTexto 6"/>
          <p:cNvSpPr txBox="1"/>
          <p:nvPr/>
        </p:nvSpPr>
        <p:spPr>
          <a:xfrm>
            <a:off x="4860032" y="1295744"/>
            <a:ext cx="4335154" cy="861774"/>
          </a:xfrm>
          <a:prstGeom prst="rect">
            <a:avLst/>
          </a:prstGeom>
          <a:noFill/>
        </p:spPr>
        <p:txBody>
          <a:bodyPr wrap="square" rtlCol="0">
            <a:spAutoFit/>
          </a:bodyPr>
          <a:lstStyle/>
          <a:p>
            <a:r>
              <a:rPr lang="es-CO" sz="1600" dirty="0" smtClean="0"/>
              <a:t>Esfuerzo requerido para implementar la historia en días o semanas. </a:t>
            </a:r>
            <a:endParaRPr lang="es-CO" sz="1600" dirty="0"/>
          </a:p>
          <a:p>
            <a:endParaRPr lang="es-CO" dirty="0"/>
          </a:p>
        </p:txBody>
      </p:sp>
      <p:sp>
        <p:nvSpPr>
          <p:cNvPr id="10" name="Flecha derecha 9"/>
          <p:cNvSpPr/>
          <p:nvPr/>
        </p:nvSpPr>
        <p:spPr>
          <a:xfrm rot="19423659">
            <a:off x="4912111" y="2756198"/>
            <a:ext cx="920419" cy="40102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3" name="CuadroTexto 12"/>
          <p:cNvSpPr txBox="1"/>
          <p:nvPr/>
        </p:nvSpPr>
        <p:spPr>
          <a:xfrm>
            <a:off x="5945830" y="2134268"/>
            <a:ext cx="2730626" cy="1107996"/>
          </a:xfrm>
          <a:prstGeom prst="rect">
            <a:avLst/>
          </a:prstGeom>
          <a:noFill/>
        </p:spPr>
        <p:txBody>
          <a:bodyPr wrap="square" rtlCol="0">
            <a:spAutoFit/>
          </a:bodyPr>
          <a:lstStyle/>
          <a:p>
            <a:r>
              <a:rPr lang="es-CO" sz="1600" dirty="0" smtClean="0"/>
              <a:t>Se especifica teniendo en cuenta la necesidad del cliente- alta- media- baja </a:t>
            </a:r>
            <a:endParaRPr lang="es-CO" sz="1600" dirty="0"/>
          </a:p>
          <a:p>
            <a:endParaRPr lang="es-CO" sz="1600" dirty="0"/>
          </a:p>
        </p:txBody>
      </p:sp>
      <p:graphicFrame>
        <p:nvGraphicFramePr>
          <p:cNvPr id="11" name="Tabla 10"/>
          <p:cNvGraphicFramePr>
            <a:graphicFrameLocks noGrp="1"/>
          </p:cNvGraphicFramePr>
          <p:nvPr>
            <p:extLst>
              <p:ext uri="{D42A27DB-BD31-4B8C-83A1-F6EECF244321}">
                <p14:modId xmlns:p14="http://schemas.microsoft.com/office/powerpoint/2010/main" val="432853793"/>
              </p:ext>
            </p:extLst>
          </p:nvPr>
        </p:nvGraphicFramePr>
        <p:xfrm>
          <a:off x="155575" y="3412160"/>
          <a:ext cx="8240042" cy="1907861"/>
        </p:xfrm>
        <a:graphic>
          <a:graphicData uri="http://schemas.openxmlformats.org/drawingml/2006/table">
            <a:tbl>
              <a:tblPr firstRow="1" firstCol="1" bandRow="1">
                <a:tableStyleId>{22838BEF-8BB2-4498-84A7-C5851F593DF1}</a:tableStyleId>
              </a:tblPr>
              <a:tblGrid>
                <a:gridCol w="832169">
                  <a:extLst>
                    <a:ext uri="{9D8B030D-6E8A-4147-A177-3AD203B41FA5}">
                      <a16:colId xmlns:a16="http://schemas.microsoft.com/office/drawing/2014/main" val="2963031172"/>
                    </a:ext>
                  </a:extLst>
                </a:gridCol>
                <a:gridCol w="1121362">
                  <a:extLst>
                    <a:ext uri="{9D8B030D-6E8A-4147-A177-3AD203B41FA5}">
                      <a16:colId xmlns:a16="http://schemas.microsoft.com/office/drawing/2014/main" val="1409716035"/>
                    </a:ext>
                  </a:extLst>
                </a:gridCol>
                <a:gridCol w="1255138">
                  <a:extLst>
                    <a:ext uri="{9D8B030D-6E8A-4147-A177-3AD203B41FA5}">
                      <a16:colId xmlns:a16="http://schemas.microsoft.com/office/drawing/2014/main" val="3642997823"/>
                    </a:ext>
                  </a:extLst>
                </a:gridCol>
                <a:gridCol w="1121362">
                  <a:extLst>
                    <a:ext uri="{9D8B030D-6E8A-4147-A177-3AD203B41FA5}">
                      <a16:colId xmlns:a16="http://schemas.microsoft.com/office/drawing/2014/main" val="183922619"/>
                    </a:ext>
                  </a:extLst>
                </a:gridCol>
                <a:gridCol w="976765">
                  <a:extLst>
                    <a:ext uri="{9D8B030D-6E8A-4147-A177-3AD203B41FA5}">
                      <a16:colId xmlns:a16="http://schemas.microsoft.com/office/drawing/2014/main" val="2826295021"/>
                    </a:ext>
                  </a:extLst>
                </a:gridCol>
                <a:gridCol w="836102">
                  <a:extLst>
                    <a:ext uri="{9D8B030D-6E8A-4147-A177-3AD203B41FA5}">
                      <a16:colId xmlns:a16="http://schemas.microsoft.com/office/drawing/2014/main" val="2400081130"/>
                    </a:ext>
                  </a:extLst>
                </a:gridCol>
                <a:gridCol w="1121362">
                  <a:extLst>
                    <a:ext uri="{9D8B030D-6E8A-4147-A177-3AD203B41FA5}">
                      <a16:colId xmlns:a16="http://schemas.microsoft.com/office/drawing/2014/main" val="759413566"/>
                    </a:ext>
                  </a:extLst>
                </a:gridCol>
                <a:gridCol w="975782">
                  <a:extLst>
                    <a:ext uri="{9D8B030D-6E8A-4147-A177-3AD203B41FA5}">
                      <a16:colId xmlns:a16="http://schemas.microsoft.com/office/drawing/2014/main" val="543772011"/>
                    </a:ext>
                  </a:extLst>
                </a:gridCol>
              </a:tblGrid>
              <a:tr h="474991">
                <a:tc>
                  <a:txBody>
                    <a:bodyPr/>
                    <a:lstStyle/>
                    <a:p>
                      <a:pPr algn="l">
                        <a:lnSpc>
                          <a:spcPct val="107000"/>
                        </a:lnSpc>
                        <a:spcAft>
                          <a:spcPts val="0"/>
                        </a:spcAft>
                      </a:pPr>
                      <a:r>
                        <a:rPr lang="es-ES" sz="1100">
                          <a:effectLst/>
                        </a:rPr>
                        <a:t>Identificador de la Tarea</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Nombre de la Historia (ID)</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Tarea o enunciado de la historia</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Estimación en días</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Prioridad</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Estado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a:effectLst/>
                        </a:rPr>
                        <a:t>Comentarios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100" dirty="0">
                          <a:effectLst/>
                        </a:rPr>
                        <a:t>Aprobado </a:t>
                      </a:r>
                      <a:endParaRPr lang="es-CO" sz="14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3360514"/>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18542009"/>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70927694"/>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72470212"/>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22031921"/>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4012517"/>
                  </a:ext>
                </a:extLst>
              </a:tr>
              <a:tr h="191125">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a:effectLst/>
                        </a:rPr>
                        <a:t> </a:t>
                      </a:r>
                      <a:endParaRPr lang="es-CO" sz="1400" i="1">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7000"/>
                        </a:lnSpc>
                        <a:spcAft>
                          <a:spcPts val="0"/>
                        </a:spcAft>
                      </a:pPr>
                      <a:r>
                        <a:rPr lang="es-ES" sz="1400" dirty="0">
                          <a:effectLst/>
                        </a:rPr>
                        <a:t> </a:t>
                      </a:r>
                      <a:endParaRPr lang="es-CO" sz="1400" i="1"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01754978"/>
                  </a:ext>
                </a:extLst>
              </a:tr>
            </a:tbl>
          </a:graphicData>
        </a:graphic>
      </p:graphicFrame>
    </p:spTree>
    <p:extLst>
      <p:ext uri="{BB962C8B-B14F-4D97-AF65-F5344CB8AC3E}">
        <p14:creationId xmlns:p14="http://schemas.microsoft.com/office/powerpoint/2010/main" val="66036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PILA DEL PRODUCTO </a:t>
            </a:r>
            <a:endParaRPr lang="es-ES" sz="3200" dirty="0">
              <a:solidFill>
                <a:schemeClr val="tx1"/>
              </a:solidFill>
              <a:latin typeface="Berlin Sans FB" pitchFamily="34" charset="0"/>
            </a:endParaRPr>
          </a:p>
        </p:txBody>
      </p:sp>
      <p:sp>
        <p:nvSpPr>
          <p:cNvPr id="6" name="Flecha derecha 5"/>
          <p:cNvSpPr/>
          <p:nvPr/>
        </p:nvSpPr>
        <p:spPr>
          <a:xfrm rot="14413133">
            <a:off x="5518308" y="4461875"/>
            <a:ext cx="653146" cy="2363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11" name="CuadroTexto 10"/>
          <p:cNvSpPr txBox="1"/>
          <p:nvPr/>
        </p:nvSpPr>
        <p:spPr>
          <a:xfrm>
            <a:off x="30832" y="1163726"/>
            <a:ext cx="8657038" cy="3416320"/>
          </a:xfrm>
          <a:prstGeom prst="rect">
            <a:avLst/>
          </a:prstGeom>
          <a:noFill/>
        </p:spPr>
        <p:txBody>
          <a:bodyPr wrap="square" rtlCol="0">
            <a:spAutoFit/>
          </a:bodyPr>
          <a:lstStyle/>
          <a:p>
            <a:endParaRPr lang="es-CO" dirty="0"/>
          </a:p>
          <a:p>
            <a:pPr lvl="1" algn="just"/>
            <a:r>
              <a:rPr lang="es-CO" b="1" dirty="0"/>
              <a:t>Vacío: </a:t>
            </a:r>
            <a:r>
              <a:rPr lang="es-CO" dirty="0"/>
              <a:t>La historia fue identifica pero aún no ha sido asignada a una iteración.</a:t>
            </a:r>
          </a:p>
          <a:p>
            <a:pPr lvl="1" algn="just"/>
            <a:r>
              <a:rPr lang="es-CO" b="1" dirty="0"/>
              <a:t>Planificada:</a:t>
            </a:r>
            <a:r>
              <a:rPr lang="es-CO" dirty="0"/>
              <a:t> La historia fue asignada a una iteración y aún no ha comenzado su ejecución. Puede tener este estado incluyendo en la iteración donde está planificado ejecutarla (pero que aún no ha comenzado).</a:t>
            </a:r>
          </a:p>
          <a:p>
            <a:pPr lvl="1" algn="just"/>
            <a:r>
              <a:rPr lang="es-CO" b="1" dirty="0"/>
              <a:t>En Proceso:</a:t>
            </a:r>
            <a:r>
              <a:rPr lang="es-CO" dirty="0"/>
              <a:t> La historia fue seleccionada por el equipo y está en proceso de desarrollo (en ejecución).</a:t>
            </a:r>
          </a:p>
          <a:p>
            <a:pPr lvl="1" algn="just"/>
            <a:r>
              <a:rPr lang="es-CO" b="1" dirty="0" smtClean="0"/>
              <a:t>Terminada:</a:t>
            </a:r>
            <a:r>
              <a:rPr lang="es-CO" b="1" dirty="0"/>
              <a:t> </a:t>
            </a:r>
            <a:r>
              <a:rPr lang="es-CO" dirty="0"/>
              <a:t>La historia fue desarrollada. </a:t>
            </a:r>
            <a:r>
              <a:rPr lang="es-CO" dirty="0" smtClean="0"/>
              <a:t> Se escribe la palabra  </a:t>
            </a:r>
            <a:r>
              <a:rPr lang="es-CO" dirty="0"/>
              <a:t>“Hecho” no sólo incluye el desarrollo sino la integración y pruebas integrales del Software. Una historia hecha puede presentarse al dueño de producto para sus pruebas de aceptación.</a:t>
            </a:r>
          </a:p>
          <a:p>
            <a:pPr lvl="1" algn="just"/>
            <a:r>
              <a:rPr lang="es-CO" b="1" dirty="0"/>
              <a:t>Descartada:</a:t>
            </a:r>
            <a:r>
              <a:rPr lang="es-CO" dirty="0"/>
              <a:t> Se determinó que la historia ya no es relevante, su contenido se incluyó en otro grupo de historias o fue cancelada.</a:t>
            </a:r>
          </a:p>
        </p:txBody>
      </p:sp>
      <p:pic>
        <p:nvPicPr>
          <p:cNvPr id="3" name="Imagen 2"/>
          <p:cNvPicPr>
            <a:picLocks noChangeAspect="1"/>
          </p:cNvPicPr>
          <p:nvPr/>
        </p:nvPicPr>
        <p:blipFill>
          <a:blip r:embed="rId3"/>
          <a:stretch>
            <a:fillRect/>
          </a:stretch>
        </p:blipFill>
        <p:spPr>
          <a:xfrm>
            <a:off x="683568" y="5054796"/>
            <a:ext cx="7839075" cy="1057275"/>
          </a:xfrm>
          <a:prstGeom prst="rect">
            <a:avLst/>
          </a:prstGeom>
        </p:spPr>
      </p:pic>
    </p:spTree>
    <p:extLst>
      <p:ext uri="{BB962C8B-B14F-4D97-AF65-F5344CB8AC3E}">
        <p14:creationId xmlns:p14="http://schemas.microsoft.com/office/powerpoint/2010/main" val="95098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smtClean="0"/>
              <a:t>Es el método más popular.</a:t>
            </a:r>
          </a:p>
          <a:p>
            <a:pPr marL="342900" indent="-342900" algn="just">
              <a:buFont typeface="Wingdings" pitchFamily="2" charset="2"/>
              <a:buChar char="q"/>
            </a:pPr>
            <a:r>
              <a:rPr lang="es-ES" sz="2000" dirty="0"/>
              <a:t>Puede ser aplicado en diferentes tipos de actividades, no solo desarrollo de software.</a:t>
            </a:r>
          </a:p>
          <a:p>
            <a:pPr marL="342900" indent="-342900" algn="just">
              <a:buFont typeface="Wingdings" pitchFamily="2" charset="2"/>
              <a:buChar char="q"/>
            </a:pPr>
            <a:r>
              <a:rPr lang="es-ES" sz="2000" dirty="0"/>
              <a:t>Equipos enfocados al resultado, trabajan de forma auto dirigida.</a:t>
            </a:r>
          </a:p>
          <a:p>
            <a:pPr marL="342900" indent="-342900" algn="just">
              <a:buFont typeface="Wingdings" pitchFamily="2" charset="2"/>
              <a:buChar char="q"/>
            </a:pPr>
            <a:r>
              <a:rPr lang="es-ES" sz="2000" dirty="0"/>
              <a:t>Adaptación continua a las circunstancias de la evolución del proyecto</a:t>
            </a:r>
            <a:r>
              <a:rPr lang="es-ES" sz="2000" dirty="0" smtClean="0"/>
              <a:t>.</a:t>
            </a:r>
          </a:p>
          <a:p>
            <a:pPr marL="342900" indent="-342900" algn="just">
              <a:buFont typeface="Wingdings" pitchFamily="2" charset="2"/>
              <a:buChar char="q"/>
            </a:pPr>
            <a:r>
              <a:rPr lang="es-ES" sz="2000" dirty="0" smtClean="0"/>
              <a:t>Centrado en las personas y basado en los valores de honestidad, apertura, esfuerzo, respeto enfoque, confianza, empoderamiento y colaboración. </a:t>
            </a:r>
          </a:p>
          <a:p>
            <a:pPr marL="342900" indent="-342900" algn="just">
              <a:buFont typeface="Wingdings" pitchFamily="2" charset="2"/>
              <a:buChar char="q"/>
            </a:pPr>
            <a:r>
              <a:rPr lang="es-ES" sz="2000" dirty="0" smtClean="0"/>
              <a:t>Puede complementarse y convivir con otras metodologías ágiles y tradicionales.</a:t>
            </a:r>
            <a:endParaRPr lang="es-ES" sz="20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a:solidFill>
                  <a:schemeClr val="tx1"/>
                </a:solidFill>
                <a:latin typeface="Berlin Sans FB" pitchFamily="34" charset="0"/>
              </a:rPr>
              <a:t>SCRUM</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1447451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PILA DEL PRODUCTO </a:t>
            </a:r>
            <a:endParaRPr lang="es-ES" sz="3200" dirty="0">
              <a:solidFill>
                <a:schemeClr val="tx1"/>
              </a:solidFill>
              <a:latin typeface="Berlin Sans FB" pitchFamily="34" charset="0"/>
            </a:endParaRPr>
          </a:p>
        </p:txBody>
      </p:sp>
      <p:sp>
        <p:nvSpPr>
          <p:cNvPr id="6" name="Flecha derecha 5"/>
          <p:cNvSpPr/>
          <p:nvPr/>
        </p:nvSpPr>
        <p:spPr>
          <a:xfrm rot="14413133" flipV="1">
            <a:off x="5436077" y="3067889"/>
            <a:ext cx="1973934" cy="480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33469" y="1450407"/>
            <a:ext cx="8657038" cy="1200329"/>
          </a:xfrm>
          <a:prstGeom prst="rect">
            <a:avLst/>
          </a:prstGeom>
          <a:noFill/>
        </p:spPr>
        <p:txBody>
          <a:bodyPr wrap="square" rtlCol="0">
            <a:spAutoFit/>
          </a:bodyPr>
          <a:lstStyle/>
          <a:p>
            <a:endParaRPr lang="es-CO" dirty="0"/>
          </a:p>
          <a:p>
            <a:pPr lvl="1" algn="just"/>
            <a:r>
              <a:rPr lang="es-CO" dirty="0"/>
              <a:t>Comentarios o detalles relacionadas que expliquen la historia. Para definiciones de mayor longitud deben usarse documentos externos, por ejemplo la </a:t>
            </a:r>
            <a:r>
              <a:rPr lang="es-CO" b="1" dirty="0">
                <a:hlinkClick r:id="rId3"/>
              </a:rPr>
              <a:t>plantilla de historias de usuario</a:t>
            </a:r>
            <a:r>
              <a:rPr lang="es-CO" dirty="0"/>
              <a:t>.</a:t>
            </a:r>
          </a:p>
        </p:txBody>
      </p:sp>
      <p:pic>
        <p:nvPicPr>
          <p:cNvPr id="8" name="Imagen 7"/>
          <p:cNvPicPr>
            <a:picLocks noChangeAspect="1"/>
          </p:cNvPicPr>
          <p:nvPr/>
        </p:nvPicPr>
        <p:blipFill>
          <a:blip r:embed="rId4"/>
          <a:stretch>
            <a:fillRect/>
          </a:stretch>
        </p:blipFill>
        <p:spPr>
          <a:xfrm>
            <a:off x="851432" y="4437112"/>
            <a:ext cx="7839075" cy="1057275"/>
          </a:xfrm>
          <a:prstGeom prst="rect">
            <a:avLst/>
          </a:prstGeom>
        </p:spPr>
      </p:pic>
    </p:spTree>
    <p:extLst>
      <p:ext uri="{BB962C8B-B14F-4D97-AF65-F5344CB8AC3E}">
        <p14:creationId xmlns:p14="http://schemas.microsoft.com/office/powerpoint/2010/main" val="260196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PILA DEL PRODUCTO </a:t>
            </a:r>
            <a:endParaRPr lang="es-ES" sz="3200" dirty="0">
              <a:solidFill>
                <a:schemeClr val="tx1"/>
              </a:solidFill>
              <a:latin typeface="Berlin Sans FB" pitchFamily="34" charset="0"/>
            </a:endParaRPr>
          </a:p>
        </p:txBody>
      </p:sp>
      <p:sp>
        <p:nvSpPr>
          <p:cNvPr id="6" name="Flecha derecha 5"/>
          <p:cNvSpPr/>
          <p:nvPr/>
        </p:nvSpPr>
        <p:spPr>
          <a:xfrm rot="14413133" flipV="1">
            <a:off x="6715371" y="3211880"/>
            <a:ext cx="1747104" cy="4809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11" name="CuadroTexto 10"/>
          <p:cNvSpPr txBox="1"/>
          <p:nvPr/>
        </p:nvSpPr>
        <p:spPr>
          <a:xfrm>
            <a:off x="33469" y="1450407"/>
            <a:ext cx="8657038" cy="923330"/>
          </a:xfrm>
          <a:prstGeom prst="rect">
            <a:avLst/>
          </a:prstGeom>
          <a:noFill/>
        </p:spPr>
        <p:txBody>
          <a:bodyPr wrap="square" rtlCol="0">
            <a:spAutoFit/>
          </a:bodyPr>
          <a:lstStyle/>
          <a:p>
            <a:endParaRPr lang="es-CO" dirty="0"/>
          </a:p>
          <a:p>
            <a:pPr lvl="1" algn="just"/>
            <a:r>
              <a:rPr lang="es-CO" dirty="0" smtClean="0"/>
              <a:t>La aprobación es definida por el cliente , el indica si la historia de usuario es aceptada una vez realice las pruebas de aceptación . </a:t>
            </a:r>
            <a:endParaRPr lang="es-CO" dirty="0"/>
          </a:p>
        </p:txBody>
      </p:sp>
      <p:pic>
        <p:nvPicPr>
          <p:cNvPr id="8" name="Imagen 7"/>
          <p:cNvPicPr>
            <a:picLocks noChangeAspect="1"/>
          </p:cNvPicPr>
          <p:nvPr/>
        </p:nvPicPr>
        <p:blipFill>
          <a:blip r:embed="rId3"/>
          <a:stretch>
            <a:fillRect/>
          </a:stretch>
        </p:blipFill>
        <p:spPr>
          <a:xfrm>
            <a:off x="683568" y="4513827"/>
            <a:ext cx="7839075" cy="1057275"/>
          </a:xfrm>
          <a:prstGeom prst="rect">
            <a:avLst/>
          </a:prstGeom>
        </p:spPr>
      </p:pic>
    </p:spTree>
    <p:extLst>
      <p:ext uri="{BB962C8B-B14F-4D97-AF65-F5344CB8AC3E}">
        <p14:creationId xmlns:p14="http://schemas.microsoft.com/office/powerpoint/2010/main" val="375925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aphicFrame>
        <p:nvGraphicFramePr>
          <p:cNvPr id="5" name="Tabla 4"/>
          <p:cNvGraphicFramePr>
            <a:graphicFrameLocks noGrp="1"/>
          </p:cNvGraphicFramePr>
          <p:nvPr>
            <p:extLst>
              <p:ext uri="{D42A27DB-BD31-4B8C-83A1-F6EECF244321}">
                <p14:modId xmlns:p14="http://schemas.microsoft.com/office/powerpoint/2010/main" val="1718937569"/>
              </p:ext>
            </p:extLst>
          </p:nvPr>
        </p:nvGraphicFramePr>
        <p:xfrm>
          <a:off x="683568" y="1124744"/>
          <a:ext cx="7920879" cy="4896545"/>
        </p:xfrm>
        <a:graphic>
          <a:graphicData uri="http://schemas.openxmlformats.org/drawingml/2006/table">
            <a:tbl>
              <a:tblPr firstRow="1" firstCol="1" bandRow="1">
                <a:tableStyleId>{5C22544A-7EE6-4342-B048-85BDC9FD1C3A}</a:tableStyleId>
              </a:tblPr>
              <a:tblGrid>
                <a:gridCol w="914440">
                  <a:extLst>
                    <a:ext uri="{9D8B030D-6E8A-4147-A177-3AD203B41FA5}">
                      <a16:colId xmlns:a16="http://schemas.microsoft.com/office/drawing/2014/main" val="4076804763"/>
                    </a:ext>
                  </a:extLst>
                </a:gridCol>
                <a:gridCol w="810249">
                  <a:extLst>
                    <a:ext uri="{9D8B030D-6E8A-4147-A177-3AD203B41FA5}">
                      <a16:colId xmlns:a16="http://schemas.microsoft.com/office/drawing/2014/main" val="820614898"/>
                    </a:ext>
                  </a:extLst>
                </a:gridCol>
                <a:gridCol w="1493605">
                  <a:extLst>
                    <a:ext uri="{9D8B030D-6E8A-4147-A177-3AD203B41FA5}">
                      <a16:colId xmlns:a16="http://schemas.microsoft.com/office/drawing/2014/main" val="325066147"/>
                    </a:ext>
                  </a:extLst>
                </a:gridCol>
                <a:gridCol w="824801">
                  <a:extLst>
                    <a:ext uri="{9D8B030D-6E8A-4147-A177-3AD203B41FA5}">
                      <a16:colId xmlns:a16="http://schemas.microsoft.com/office/drawing/2014/main" val="673755958"/>
                    </a:ext>
                  </a:extLst>
                </a:gridCol>
                <a:gridCol w="907455">
                  <a:extLst>
                    <a:ext uri="{9D8B030D-6E8A-4147-A177-3AD203B41FA5}">
                      <a16:colId xmlns:a16="http://schemas.microsoft.com/office/drawing/2014/main" val="3430627655"/>
                    </a:ext>
                  </a:extLst>
                </a:gridCol>
                <a:gridCol w="663565">
                  <a:extLst>
                    <a:ext uri="{9D8B030D-6E8A-4147-A177-3AD203B41FA5}">
                      <a16:colId xmlns:a16="http://schemas.microsoft.com/office/drawing/2014/main" val="4045627875"/>
                    </a:ext>
                  </a:extLst>
                </a:gridCol>
                <a:gridCol w="578001">
                  <a:extLst>
                    <a:ext uri="{9D8B030D-6E8A-4147-A177-3AD203B41FA5}">
                      <a16:colId xmlns:a16="http://schemas.microsoft.com/office/drawing/2014/main" val="915154472"/>
                    </a:ext>
                  </a:extLst>
                </a:gridCol>
                <a:gridCol w="986617">
                  <a:extLst>
                    <a:ext uri="{9D8B030D-6E8A-4147-A177-3AD203B41FA5}">
                      <a16:colId xmlns:a16="http://schemas.microsoft.com/office/drawing/2014/main" val="784162216"/>
                    </a:ext>
                  </a:extLst>
                </a:gridCol>
                <a:gridCol w="742146">
                  <a:extLst>
                    <a:ext uri="{9D8B030D-6E8A-4147-A177-3AD203B41FA5}">
                      <a16:colId xmlns:a16="http://schemas.microsoft.com/office/drawing/2014/main" val="1614927595"/>
                    </a:ext>
                  </a:extLst>
                </a:gridCol>
              </a:tblGrid>
              <a:tr h="481628">
                <a:tc>
                  <a:txBody>
                    <a:bodyPr/>
                    <a:lstStyle/>
                    <a:p>
                      <a:pPr algn="ctr">
                        <a:lnSpc>
                          <a:spcPct val="115000"/>
                        </a:lnSpc>
                        <a:spcAft>
                          <a:spcPts val="0"/>
                        </a:spcAft>
                      </a:pPr>
                      <a:r>
                        <a:rPr lang="es-CO" sz="800">
                          <a:effectLst/>
                        </a:rPr>
                        <a:t>Identificador de la Tarea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Nombre de la Historia (ID)</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Tarea o enunciado de la historia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Estimación en días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Responsable</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Prioridad</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Estado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Comentarios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800">
                          <a:effectLst/>
                        </a:rPr>
                        <a:t>Aprobado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extLst>
                  <a:ext uri="{0D108BD9-81ED-4DB2-BD59-A6C34878D82A}">
                    <a16:rowId xmlns:a16="http://schemas.microsoft.com/office/drawing/2014/main" val="3633680001"/>
                  </a:ext>
                </a:extLst>
              </a:tr>
              <a:tr h="882983">
                <a:tc>
                  <a:txBody>
                    <a:bodyPr/>
                    <a:lstStyle/>
                    <a:p>
                      <a:pPr algn="ctr">
                        <a:lnSpc>
                          <a:spcPct val="115000"/>
                        </a:lnSpc>
                        <a:spcAft>
                          <a:spcPts val="0"/>
                        </a:spcAft>
                      </a:pPr>
                      <a:r>
                        <a:rPr lang="es-CO" sz="900">
                          <a:effectLst/>
                        </a:rPr>
                        <a:t>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Consulta empleados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La consulta del empleado debe ser mediante la identificación y el código de empleado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5</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Nicolas Villegas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Alta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Hecho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Verificación  de registro en plataforma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3221058208"/>
                  </a:ext>
                </a:extLst>
              </a:tr>
              <a:tr h="529790">
                <a:tc>
                  <a:txBody>
                    <a:bodyPr/>
                    <a:lstStyle/>
                    <a:p>
                      <a:pPr algn="ctr">
                        <a:lnSpc>
                          <a:spcPct val="115000"/>
                        </a:lnSpc>
                        <a:spcAft>
                          <a:spcPts val="0"/>
                        </a:spcAft>
                      </a:pPr>
                      <a:r>
                        <a:rPr lang="es-CO" sz="900">
                          <a:effectLst/>
                        </a:rPr>
                        <a:t>B</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Consulta empleados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Crear los modelos y los controladores para la consulta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3</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Yovanis Cueto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Media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Hecho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2187984454"/>
                  </a:ext>
                </a:extLst>
              </a:tr>
              <a:tr h="706387">
                <a:tc>
                  <a:txBody>
                    <a:bodyPr/>
                    <a:lstStyle/>
                    <a:p>
                      <a:pPr algn="ctr">
                        <a:lnSpc>
                          <a:spcPct val="115000"/>
                        </a:lnSpc>
                        <a:spcAft>
                          <a:spcPts val="0"/>
                        </a:spcAft>
                      </a:pPr>
                      <a:r>
                        <a:rPr lang="es-CO" sz="900">
                          <a:effectLst/>
                        </a:rPr>
                        <a:t>C</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Reporte acceso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Diseñar la vista donde se pueda consultar la existencia del empleado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6</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Margarita Montañez</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Alta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Hecho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4033000329"/>
                  </a:ext>
                </a:extLst>
              </a:tr>
              <a:tr h="882983">
                <a:tc>
                  <a:txBody>
                    <a:bodyPr/>
                    <a:lstStyle/>
                    <a:p>
                      <a:pPr algn="ctr">
                        <a:lnSpc>
                          <a:spcPct val="115000"/>
                        </a:lnSpc>
                        <a:spcAft>
                          <a:spcPts val="0"/>
                        </a:spcAft>
                      </a:pPr>
                      <a:r>
                        <a:rPr lang="es-CO" sz="900">
                          <a:effectLst/>
                        </a:rPr>
                        <a:t>D</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Reporte acceso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Diseñar la vista donde se permita acceder o denunciar el empleado consultado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6</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Nicolas Villegas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Media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Planificad</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Denunciar o permitir ingreso de empleado consultado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2865210992"/>
                  </a:ext>
                </a:extLst>
              </a:tr>
              <a:tr h="706387">
                <a:tc>
                  <a:txBody>
                    <a:bodyPr/>
                    <a:lstStyle/>
                    <a:p>
                      <a:pPr algn="ctr">
                        <a:lnSpc>
                          <a:spcPct val="115000"/>
                        </a:lnSpc>
                        <a:spcAft>
                          <a:spcPts val="0"/>
                        </a:spcAft>
                      </a:pPr>
                      <a:r>
                        <a:rPr lang="es-CO" sz="900">
                          <a:effectLst/>
                        </a:rPr>
                        <a:t>E</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Reporte acceso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Guardar los resultados de consulta, acceso y fecha en la base de datos</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2</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Margarita Montañez</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Media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Planificad</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1721790880"/>
                  </a:ext>
                </a:extLst>
              </a:tr>
              <a:tr h="706387">
                <a:tc>
                  <a:txBody>
                    <a:bodyPr/>
                    <a:lstStyle/>
                    <a:p>
                      <a:pPr algn="ctr">
                        <a:lnSpc>
                          <a:spcPct val="115000"/>
                        </a:lnSpc>
                        <a:spcAft>
                          <a:spcPts val="0"/>
                        </a:spcAft>
                      </a:pPr>
                      <a:r>
                        <a:rPr lang="es-CO" sz="900">
                          <a:effectLst/>
                        </a:rPr>
                        <a:t>F</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800"/>
                        </a:spcAft>
                      </a:pPr>
                      <a:r>
                        <a:rPr lang="es-CO" sz="900">
                          <a:effectLst/>
                        </a:rPr>
                        <a:t>Registro de empresa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Diseñar el modelo relacional y la base de datos del aplicativo VerificaEmpleado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4</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Yovanis Cueto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Alta</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gn="ctr">
                        <a:lnSpc>
                          <a:spcPct val="115000"/>
                        </a:lnSpc>
                        <a:spcAft>
                          <a:spcPts val="0"/>
                        </a:spcAft>
                      </a:pPr>
                      <a:r>
                        <a:rPr lang="es-CO" sz="900">
                          <a:effectLst/>
                        </a:rPr>
                        <a:t>Hecho</a:t>
                      </a:r>
                      <a:endParaRPr lang="es-CO" sz="900">
                        <a:solidFill>
                          <a:srgbClr val="000000"/>
                        </a:solidFill>
                        <a:effectLst/>
                        <a:latin typeface="Calibri" panose="020F0502020204030204" pitchFamily="34" charset="0"/>
                        <a:ea typeface="Calibri" panose="020F0502020204030204" pitchFamily="34" charset="0"/>
                      </a:endParaRPr>
                    </a:p>
                  </a:txBody>
                  <a:tcPr marL="61830" marR="61830" marT="0" marB="0" anchor="ctr"/>
                </a:tc>
                <a:tc>
                  <a:txBody>
                    <a:bodyPr/>
                    <a:lstStyle/>
                    <a:p>
                      <a:pPr>
                        <a:lnSpc>
                          <a:spcPct val="115000"/>
                        </a:lnSpc>
                      </a:pPr>
                      <a:endParaRPr lang="es-CO" sz="900">
                        <a:solidFill>
                          <a:srgbClr val="000000"/>
                        </a:solidFill>
                        <a:effectLst/>
                        <a:latin typeface="Calibri" panose="020F0502020204030204" pitchFamily="34" charset="0"/>
                      </a:endParaRPr>
                    </a:p>
                  </a:txBody>
                  <a:tcPr marL="61830" marR="61830" marT="0" marB="0" anchor="ctr"/>
                </a:tc>
                <a:tc>
                  <a:txBody>
                    <a:bodyPr/>
                    <a:lstStyle/>
                    <a:p>
                      <a:pPr>
                        <a:lnSpc>
                          <a:spcPct val="115000"/>
                        </a:lnSpc>
                      </a:pPr>
                      <a:endParaRPr lang="es-CO" sz="900" dirty="0">
                        <a:solidFill>
                          <a:srgbClr val="000000"/>
                        </a:solidFill>
                        <a:effectLst/>
                        <a:latin typeface="Calibri" panose="020F0502020204030204" pitchFamily="34" charset="0"/>
                      </a:endParaRPr>
                    </a:p>
                  </a:txBody>
                  <a:tcPr marL="61830" marR="61830" marT="0" marB="0" anchor="ctr"/>
                </a:tc>
                <a:extLst>
                  <a:ext uri="{0D108BD9-81ED-4DB2-BD59-A6C34878D82A}">
                    <a16:rowId xmlns:a16="http://schemas.microsoft.com/office/drawing/2014/main" val="1376612368"/>
                  </a:ext>
                </a:extLst>
              </a:tr>
            </a:tbl>
          </a:graphicData>
        </a:graphic>
      </p:graphicFrame>
    </p:spTree>
    <p:extLst>
      <p:ext uri="{BB962C8B-B14F-4D97-AF65-F5344CB8AC3E}">
        <p14:creationId xmlns:p14="http://schemas.microsoft.com/office/powerpoint/2010/main" val="527054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aphicFrame>
        <p:nvGraphicFramePr>
          <p:cNvPr id="3" name="Tabla 2"/>
          <p:cNvGraphicFramePr>
            <a:graphicFrameLocks noGrp="1"/>
          </p:cNvGraphicFramePr>
          <p:nvPr>
            <p:extLst>
              <p:ext uri="{D42A27DB-BD31-4B8C-83A1-F6EECF244321}">
                <p14:modId xmlns:p14="http://schemas.microsoft.com/office/powerpoint/2010/main" val="841459102"/>
              </p:ext>
            </p:extLst>
          </p:nvPr>
        </p:nvGraphicFramePr>
        <p:xfrm>
          <a:off x="1619672" y="836712"/>
          <a:ext cx="6408713" cy="5400599"/>
        </p:xfrm>
        <a:graphic>
          <a:graphicData uri="http://schemas.openxmlformats.org/drawingml/2006/table">
            <a:tbl>
              <a:tblPr firstRow="1" firstCol="1" bandRow="1">
                <a:tableStyleId>{5C22544A-7EE6-4342-B048-85BDC9FD1C3A}</a:tableStyleId>
              </a:tblPr>
              <a:tblGrid>
                <a:gridCol w="739865">
                  <a:extLst>
                    <a:ext uri="{9D8B030D-6E8A-4147-A177-3AD203B41FA5}">
                      <a16:colId xmlns:a16="http://schemas.microsoft.com/office/drawing/2014/main" val="261428922"/>
                    </a:ext>
                  </a:extLst>
                </a:gridCol>
                <a:gridCol w="655565">
                  <a:extLst>
                    <a:ext uri="{9D8B030D-6E8A-4147-A177-3AD203B41FA5}">
                      <a16:colId xmlns:a16="http://schemas.microsoft.com/office/drawing/2014/main" val="2480221110"/>
                    </a:ext>
                  </a:extLst>
                </a:gridCol>
                <a:gridCol w="1208463">
                  <a:extLst>
                    <a:ext uri="{9D8B030D-6E8A-4147-A177-3AD203B41FA5}">
                      <a16:colId xmlns:a16="http://schemas.microsoft.com/office/drawing/2014/main" val="270787170"/>
                    </a:ext>
                  </a:extLst>
                </a:gridCol>
                <a:gridCol w="667338">
                  <a:extLst>
                    <a:ext uri="{9D8B030D-6E8A-4147-A177-3AD203B41FA5}">
                      <a16:colId xmlns:a16="http://schemas.microsoft.com/office/drawing/2014/main" val="1883123533"/>
                    </a:ext>
                  </a:extLst>
                </a:gridCol>
                <a:gridCol w="734215">
                  <a:extLst>
                    <a:ext uri="{9D8B030D-6E8A-4147-A177-3AD203B41FA5}">
                      <a16:colId xmlns:a16="http://schemas.microsoft.com/office/drawing/2014/main" val="3823615840"/>
                    </a:ext>
                  </a:extLst>
                </a:gridCol>
                <a:gridCol w="536885">
                  <a:extLst>
                    <a:ext uri="{9D8B030D-6E8A-4147-A177-3AD203B41FA5}">
                      <a16:colId xmlns:a16="http://schemas.microsoft.com/office/drawing/2014/main" val="589364089"/>
                    </a:ext>
                  </a:extLst>
                </a:gridCol>
                <a:gridCol w="467655">
                  <a:extLst>
                    <a:ext uri="{9D8B030D-6E8A-4147-A177-3AD203B41FA5}">
                      <a16:colId xmlns:a16="http://schemas.microsoft.com/office/drawing/2014/main" val="408671360"/>
                    </a:ext>
                  </a:extLst>
                </a:gridCol>
                <a:gridCol w="798263">
                  <a:extLst>
                    <a:ext uri="{9D8B030D-6E8A-4147-A177-3AD203B41FA5}">
                      <a16:colId xmlns:a16="http://schemas.microsoft.com/office/drawing/2014/main" val="846313697"/>
                    </a:ext>
                  </a:extLst>
                </a:gridCol>
                <a:gridCol w="600464">
                  <a:extLst>
                    <a:ext uri="{9D8B030D-6E8A-4147-A177-3AD203B41FA5}">
                      <a16:colId xmlns:a16="http://schemas.microsoft.com/office/drawing/2014/main" val="4185460989"/>
                    </a:ext>
                  </a:extLst>
                </a:gridCol>
              </a:tblGrid>
              <a:tr h="336401">
                <a:tc>
                  <a:txBody>
                    <a:bodyPr/>
                    <a:lstStyle/>
                    <a:p>
                      <a:pPr algn="ctr">
                        <a:lnSpc>
                          <a:spcPct val="115000"/>
                        </a:lnSpc>
                        <a:spcAft>
                          <a:spcPts val="0"/>
                        </a:spcAft>
                      </a:pPr>
                      <a:r>
                        <a:rPr lang="es-CO" sz="500">
                          <a:effectLst/>
                        </a:rPr>
                        <a:t>Identificador de la Tarea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Nombre de la Historia (ID)</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Tarea o enunciado de la historia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Estimación en días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Responsable</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Prioridad</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Estado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Comentarios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500">
                          <a:effectLst/>
                        </a:rPr>
                        <a:t>Aprobado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extLst>
                  <a:ext uri="{0D108BD9-81ED-4DB2-BD59-A6C34878D82A}">
                    <a16:rowId xmlns:a16="http://schemas.microsoft.com/office/drawing/2014/main" val="3178566346"/>
                  </a:ext>
                </a:extLst>
              </a:tr>
              <a:tr h="370041">
                <a:tc>
                  <a:txBody>
                    <a:bodyPr/>
                    <a:lstStyle/>
                    <a:p>
                      <a:pPr algn="ctr">
                        <a:lnSpc>
                          <a:spcPct val="115000"/>
                        </a:lnSpc>
                        <a:spcAft>
                          <a:spcPts val="0"/>
                        </a:spcAft>
                      </a:pPr>
                      <a:r>
                        <a:rPr lang="es-CO" sz="600">
                          <a:effectLst/>
                        </a:rPr>
                        <a:t>G</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Registro de empresa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Diseñar la vista de esta función, registrarse y login</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1</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Margarita Montañez</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Baja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Asignación de código por registro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491330391"/>
                  </a:ext>
                </a:extLst>
              </a:tr>
              <a:tr h="370041">
                <a:tc>
                  <a:txBody>
                    <a:bodyPr/>
                    <a:lstStyle/>
                    <a:p>
                      <a:pPr algn="ctr">
                        <a:lnSpc>
                          <a:spcPct val="115000"/>
                        </a:lnSpc>
                        <a:spcAft>
                          <a:spcPts val="0"/>
                        </a:spcAft>
                      </a:pPr>
                      <a:r>
                        <a:rPr lang="es-CO" sz="600">
                          <a:effectLst/>
                        </a:rPr>
                        <a:t>H</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Se requiere que la consulta se haga mediante ajax</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2</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Yovanis Cueto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Baja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Planificado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189910533"/>
                  </a:ext>
                </a:extLst>
              </a:tr>
              <a:tr h="370041">
                <a:tc>
                  <a:txBody>
                    <a:bodyPr/>
                    <a:lstStyle/>
                    <a:p>
                      <a:pPr algn="ctr">
                        <a:lnSpc>
                          <a:spcPct val="115000"/>
                        </a:lnSpc>
                        <a:spcAft>
                          <a:spcPts val="0"/>
                        </a:spcAft>
                      </a:pPr>
                      <a:r>
                        <a:rPr lang="es-CO" sz="600">
                          <a:effectLst/>
                        </a:rPr>
                        <a:t>I</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Hacer mvc para la función crear empleado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3</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Yovanis Cueto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Cargar foto para identificación</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619978513"/>
                  </a:ext>
                </a:extLst>
              </a:tr>
              <a:tr h="246694">
                <a:tc>
                  <a:txBody>
                    <a:bodyPr/>
                    <a:lstStyle/>
                    <a:p>
                      <a:pPr algn="ctr">
                        <a:lnSpc>
                          <a:spcPct val="115000"/>
                        </a:lnSpc>
                        <a:spcAft>
                          <a:spcPts val="0"/>
                        </a:spcAft>
                      </a:pPr>
                      <a:r>
                        <a:rPr lang="es-CO" sz="600">
                          <a:effectLst/>
                        </a:rPr>
                        <a:t>J</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Hacer mvc para la función listar empleado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2</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Nicolas Villegas </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983872400"/>
                  </a:ext>
                </a:extLst>
              </a:tr>
              <a:tr h="370041">
                <a:tc>
                  <a:txBody>
                    <a:bodyPr/>
                    <a:lstStyle/>
                    <a:p>
                      <a:pPr algn="ctr">
                        <a:lnSpc>
                          <a:spcPct val="115000"/>
                        </a:lnSpc>
                        <a:spcAft>
                          <a:spcPts val="0"/>
                        </a:spcAft>
                      </a:pPr>
                      <a:r>
                        <a:rPr lang="es-CO" sz="600">
                          <a:effectLst/>
                        </a:rPr>
                        <a:t>K</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Hacer el mvc para la función buscar empleado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2</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Margarita Montañez</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Validación por código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3616168820"/>
                  </a:ext>
                </a:extLst>
              </a:tr>
              <a:tr h="370041">
                <a:tc>
                  <a:txBody>
                    <a:bodyPr/>
                    <a:lstStyle/>
                    <a:p>
                      <a:pPr algn="ctr">
                        <a:lnSpc>
                          <a:spcPct val="115000"/>
                        </a:lnSpc>
                        <a:spcAft>
                          <a:spcPts val="0"/>
                        </a:spcAft>
                      </a:pPr>
                      <a:r>
                        <a:rPr lang="es-CO" sz="600">
                          <a:effectLst/>
                        </a:rPr>
                        <a:t>L</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Hacer mvc para la función actualizar empleado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3</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Nicolas Villegas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1000743191"/>
                  </a:ext>
                </a:extLst>
              </a:tr>
              <a:tr h="370041">
                <a:tc>
                  <a:txBody>
                    <a:bodyPr/>
                    <a:lstStyle/>
                    <a:p>
                      <a:pPr algn="ctr">
                        <a:lnSpc>
                          <a:spcPct val="115000"/>
                        </a:lnSpc>
                        <a:spcAft>
                          <a:spcPts val="0"/>
                        </a:spcAft>
                      </a:pPr>
                      <a:r>
                        <a:rPr lang="es-CO" sz="600">
                          <a:effectLst/>
                        </a:rPr>
                        <a:t>M</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Hacer mvc para la función eliminar empleado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2</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Margarita Montañez</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2407406088"/>
                  </a:ext>
                </a:extLst>
              </a:tr>
              <a:tr h="370041">
                <a:tc>
                  <a:txBody>
                    <a:bodyPr/>
                    <a:lstStyle/>
                    <a:p>
                      <a:pPr algn="ctr">
                        <a:lnSpc>
                          <a:spcPct val="115000"/>
                        </a:lnSpc>
                        <a:spcAft>
                          <a:spcPts val="0"/>
                        </a:spcAft>
                      </a:pPr>
                      <a:r>
                        <a:rPr lang="es-CO" sz="600">
                          <a:effectLst/>
                        </a:rPr>
                        <a:t>N</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Desarrollar el controlador y el modelo de esta función</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4</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Nicolas Villegas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Alta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3455378988"/>
                  </a:ext>
                </a:extLst>
              </a:tr>
              <a:tr h="744552">
                <a:tc>
                  <a:txBody>
                    <a:bodyPr/>
                    <a:lstStyle/>
                    <a:p>
                      <a:pPr algn="ctr">
                        <a:lnSpc>
                          <a:spcPct val="115000"/>
                        </a:lnSpc>
                        <a:spcAft>
                          <a:spcPts val="0"/>
                        </a:spcAft>
                      </a:pPr>
                      <a:r>
                        <a:rPr lang="es-CO" sz="600">
                          <a:effectLst/>
                        </a:rPr>
                        <a:t>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Administrar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Crear el dashboard del administrador, donde se enlace las funciones de crear, listar, buscar, actualizar y eliminar empleados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3</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Yovanis Cueto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Alta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2547238159"/>
                  </a:ext>
                </a:extLst>
              </a:tr>
              <a:tr h="616735">
                <a:tc>
                  <a:txBody>
                    <a:bodyPr/>
                    <a:lstStyle/>
                    <a:p>
                      <a:pPr algn="ctr">
                        <a:lnSpc>
                          <a:spcPct val="115000"/>
                        </a:lnSpc>
                        <a:spcAft>
                          <a:spcPts val="0"/>
                        </a:spcAft>
                      </a:pPr>
                      <a:r>
                        <a:rPr lang="es-CO" sz="600">
                          <a:effectLst/>
                        </a:rPr>
                        <a:t>P</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Portabilidad del aplicativo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Generar una plantilla para las vistas de manera que sean responsive para todos los dispositivos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3</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Yovanis Cueto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Media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Hecho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Diseño responsive</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3733994692"/>
                  </a:ext>
                </a:extLst>
              </a:tr>
              <a:tr h="246694">
                <a:tc>
                  <a:txBody>
                    <a:bodyPr/>
                    <a:lstStyle/>
                    <a:p>
                      <a:pPr algn="ctr">
                        <a:lnSpc>
                          <a:spcPct val="115000"/>
                        </a:lnSpc>
                        <a:spcAft>
                          <a:spcPts val="0"/>
                        </a:spcAft>
                      </a:pPr>
                      <a:r>
                        <a:rPr lang="es-CO" sz="600">
                          <a:effectLst/>
                        </a:rPr>
                        <a:t>Q</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Encuesta de servicio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Generar la vista de la encuesta a realizar</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4</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Margarita Montañez</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Baja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Planificado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tc>
                  <a:txBody>
                    <a:bodyPr/>
                    <a:lstStyle/>
                    <a:p>
                      <a:pPr>
                        <a:lnSpc>
                          <a:spcPct val="115000"/>
                        </a:lnSpc>
                      </a:pPr>
                      <a:endParaRPr lang="es-CO" sz="60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997889273"/>
                  </a:ext>
                </a:extLst>
              </a:tr>
              <a:tr h="619236">
                <a:tc>
                  <a:txBody>
                    <a:bodyPr/>
                    <a:lstStyle/>
                    <a:p>
                      <a:pPr algn="ctr">
                        <a:lnSpc>
                          <a:spcPct val="115000"/>
                        </a:lnSpc>
                        <a:spcAft>
                          <a:spcPts val="0"/>
                        </a:spcAft>
                      </a:pPr>
                      <a:r>
                        <a:rPr lang="es-CO" sz="600">
                          <a:effectLst/>
                        </a:rPr>
                        <a:t>R</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800"/>
                        </a:spcAft>
                      </a:pPr>
                      <a:r>
                        <a:rPr lang="es-CO" sz="600">
                          <a:effectLst/>
                        </a:rPr>
                        <a:t>Encuesta de servicio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Registrar los datos de la encuesta en la base de datos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1</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Nicolas Villegas</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Baja</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Planificado</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gn="ctr">
                        <a:lnSpc>
                          <a:spcPct val="115000"/>
                        </a:lnSpc>
                        <a:spcAft>
                          <a:spcPts val="0"/>
                        </a:spcAft>
                      </a:pPr>
                      <a:r>
                        <a:rPr lang="es-CO" sz="600">
                          <a:effectLst/>
                        </a:rPr>
                        <a:t>Plasmar punto de vista de los usuarios con respectos la aplicación</a:t>
                      </a:r>
                      <a:endParaRPr lang="es-CO" sz="600">
                        <a:solidFill>
                          <a:srgbClr val="000000"/>
                        </a:solidFill>
                        <a:effectLst/>
                        <a:latin typeface="Calibri" panose="020F0502020204030204" pitchFamily="34" charset="0"/>
                        <a:ea typeface="Calibri" panose="020F0502020204030204" pitchFamily="34" charset="0"/>
                      </a:endParaRPr>
                    </a:p>
                  </a:txBody>
                  <a:tcPr marL="39206" marR="39206" marT="0" marB="0" anchor="ctr"/>
                </a:tc>
                <a:tc>
                  <a:txBody>
                    <a:bodyPr/>
                    <a:lstStyle/>
                    <a:p>
                      <a:pPr>
                        <a:lnSpc>
                          <a:spcPct val="115000"/>
                        </a:lnSpc>
                      </a:pPr>
                      <a:endParaRPr lang="es-CO" sz="600" dirty="0">
                        <a:solidFill>
                          <a:srgbClr val="000000"/>
                        </a:solidFill>
                        <a:effectLst/>
                        <a:latin typeface="Calibri" panose="020F0502020204030204" pitchFamily="34" charset="0"/>
                      </a:endParaRPr>
                    </a:p>
                  </a:txBody>
                  <a:tcPr marL="39206" marR="39206" marT="0" marB="0" anchor="ctr"/>
                </a:tc>
                <a:extLst>
                  <a:ext uri="{0D108BD9-81ED-4DB2-BD59-A6C34878D82A}">
                    <a16:rowId xmlns:a16="http://schemas.microsoft.com/office/drawing/2014/main" val="2078354018"/>
                  </a:ext>
                </a:extLst>
              </a:tr>
            </a:tbl>
          </a:graphicData>
        </a:graphic>
      </p:graphicFrame>
    </p:spTree>
    <p:extLst>
      <p:ext uri="{BB962C8B-B14F-4D97-AF65-F5344CB8AC3E}">
        <p14:creationId xmlns:p14="http://schemas.microsoft.com/office/powerpoint/2010/main" val="984967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3" name="Rectángulo redondeado 2"/>
          <p:cNvSpPr/>
          <p:nvPr/>
        </p:nvSpPr>
        <p:spPr>
          <a:xfrm>
            <a:off x="456566" y="1628800"/>
            <a:ext cx="8424936" cy="33958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endParaRPr lang="es-CO" dirty="0" smtClean="0">
              <a:latin typeface="Georgia" panose="02040502050405020303" pitchFamily="18" charset="0"/>
            </a:endParaRPr>
          </a:p>
        </p:txBody>
      </p:sp>
      <p:sp>
        <p:nvSpPr>
          <p:cNvPr id="5" name="Rectángulo 4"/>
          <p:cNvSpPr/>
          <p:nvPr/>
        </p:nvSpPr>
        <p:spPr>
          <a:xfrm>
            <a:off x="703105" y="1844824"/>
            <a:ext cx="7931857" cy="3831818"/>
          </a:xfrm>
          <a:prstGeom prst="rect">
            <a:avLst/>
          </a:prstGeom>
        </p:spPr>
        <p:txBody>
          <a:bodyPr wrap="square">
            <a:spAutoFit/>
          </a:bodyPr>
          <a:lstStyle/>
          <a:p>
            <a:pPr algn="just">
              <a:lnSpc>
                <a:spcPct val="150000"/>
              </a:lnSpc>
            </a:pPr>
            <a:r>
              <a:rPr lang="es-CO" dirty="0">
                <a:solidFill>
                  <a:srgbClr val="444444"/>
                </a:solidFill>
                <a:latin typeface="Lato"/>
              </a:rPr>
              <a:t>El esfuerzo es una relación entre la cantidad de tiempo que requiere realizar una tarea en función de un número personas que la van a </a:t>
            </a:r>
            <a:r>
              <a:rPr lang="es-CO" dirty="0" smtClean="0">
                <a:solidFill>
                  <a:srgbClr val="444444"/>
                </a:solidFill>
                <a:latin typeface="Lato"/>
              </a:rPr>
              <a:t>trabajar. </a:t>
            </a:r>
            <a:r>
              <a:rPr lang="es-CO" dirty="0">
                <a:solidFill>
                  <a:srgbClr val="444444"/>
                </a:solidFill>
                <a:latin typeface="Lato"/>
              </a:rPr>
              <a:t>Básicamente, el esfuerzo relaciona tres dimensiones, tiempo, número de personas y la disponibilidad de éstas. De esta forma, si tradicionalmente estimamos una tarea que toma 8 horas para una persona (8 horas-hombre), y agregamos otra persona al 100% de disponibilidad, la tarea se terminaría en 4 horas aproximadamente</a:t>
            </a:r>
            <a:r>
              <a:rPr lang="es-CO" dirty="0" smtClean="0">
                <a:solidFill>
                  <a:srgbClr val="444444"/>
                </a:solidFill>
                <a:latin typeface="Lato"/>
              </a:rPr>
              <a:t>.</a:t>
            </a:r>
          </a:p>
          <a:p>
            <a:pPr algn="just">
              <a:lnSpc>
                <a:spcPct val="150000"/>
              </a:lnSpc>
            </a:pPr>
            <a:endParaRPr lang="es-CO" dirty="0">
              <a:solidFill>
                <a:srgbClr val="444444"/>
              </a:solidFill>
              <a:latin typeface="Lato"/>
            </a:endParaRPr>
          </a:p>
          <a:p>
            <a:pPr algn="just">
              <a:lnSpc>
                <a:spcPct val="150000"/>
              </a:lnSpc>
            </a:pPr>
            <a:endParaRPr lang="es-CO" dirty="0"/>
          </a:p>
        </p:txBody>
      </p:sp>
    </p:spTree>
    <p:extLst>
      <p:ext uri="{BB962C8B-B14F-4D97-AF65-F5344CB8AC3E}">
        <p14:creationId xmlns:p14="http://schemas.microsoft.com/office/powerpoint/2010/main" val="25230498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6" name="Rectangle 2"/>
          <p:cNvSpPr>
            <a:spLocks noChangeArrowheads="1"/>
          </p:cNvSpPr>
          <p:nvPr/>
        </p:nvSpPr>
        <p:spPr bwMode="auto">
          <a:xfrm>
            <a:off x="1043608" y="1772816"/>
            <a:ext cx="7432377"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Calcular la velocidad real en un </a:t>
            </a:r>
            <a:r>
              <a:rPr kumimoji="0" lang="es-CO" altLang="es-CO" sz="2000" b="1" i="1"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Sprint</a:t>
            </a:r>
            <a:endParaRPr kumimoji="0" lang="es-CO" altLang="es-CO" sz="20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200" b="1" dirty="0">
              <a:solidFill>
                <a:srgbClr val="35383D"/>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Al final de un </a:t>
            </a:r>
            <a:r>
              <a:rPr kumimoji="0" lang="es-CO" altLang="es-CO" sz="1200" b="0" i="1" u="none" strike="noStrike" cap="none" normalizeH="0" baseline="0" dirty="0" smtClean="0">
                <a:ln>
                  <a:noFill/>
                </a:ln>
                <a:solidFill>
                  <a:srgbClr val="35383D"/>
                </a:solidFill>
                <a:effectLst/>
                <a:latin typeface="Verdana" panose="020B0604030504040204" pitchFamily="34" charset="0"/>
              </a:rPr>
              <a:t>Sprint</a:t>
            </a:r>
            <a:r>
              <a:rPr kumimoji="0" lang="es-CO" altLang="es-CO" sz="1200" b="0" i="0" u="none" strike="noStrike" cap="none" normalizeH="0" baseline="0" dirty="0" smtClean="0">
                <a:ln>
                  <a:noFill/>
                </a:ln>
                <a:solidFill>
                  <a:srgbClr val="35383D"/>
                </a:solidFill>
                <a:effectLst/>
                <a:latin typeface="Verdana" panose="020B0604030504040204" pitchFamily="34" charset="0"/>
              </a:rPr>
              <a:t>, la velocidad se calcula de la siguiente forma: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200" b="1" i="0" u="none" strike="noStrike" cap="none" normalizeH="0" baseline="0" dirty="0" smtClean="0">
                <a:ln>
                  <a:noFill/>
                </a:ln>
                <a:solidFill>
                  <a:srgbClr val="35383D"/>
                </a:solidFill>
                <a:effectLst/>
                <a:latin typeface="Verdana" panose="020B0604030504040204" pitchFamily="34" charset="0"/>
              </a:rPr>
              <a:t>Total de puntos completados</a:t>
            </a:r>
            <a:r>
              <a:rPr kumimoji="0" lang="es-CO" altLang="es-CO" sz="1200" b="0" i="0" u="none" strike="noStrike" cap="none" normalizeH="0" baseline="0" dirty="0" smtClean="0">
                <a:ln>
                  <a:noFill/>
                </a:ln>
                <a:solidFill>
                  <a:srgbClr val="35383D"/>
                </a:solidFill>
                <a:effectLst/>
                <a:latin typeface="Verdana" panose="020B0604030504040204" pitchFamily="34" charset="0"/>
              </a:rPr>
              <a:t>: se suman los puntos de historia correspondientes a las historias terminadas, en</a:t>
            </a:r>
            <a:r>
              <a:rPr kumimoji="0" lang="es-CO" altLang="es-CO" sz="1200" b="0" i="0" u="none" strike="noStrike" cap="none" normalizeH="0" dirty="0" smtClean="0">
                <a:ln>
                  <a:noFill/>
                </a:ln>
                <a:solidFill>
                  <a:srgbClr val="35383D"/>
                </a:solidFill>
                <a:effectLst/>
                <a:latin typeface="Verdana" panose="020B0604030504040204" pitchFamily="34" charset="0"/>
              </a:rPr>
              <a:t> este ejemplo se planearon 5 historias pero en realidad se desarrollaron 4 </a:t>
            </a:r>
            <a:r>
              <a:rPr kumimoji="0" lang="es-CO" altLang="es-CO" sz="1200" b="0" i="0" u="none" strike="noStrike" cap="none" normalizeH="0" baseline="0" dirty="0" smtClean="0">
                <a:ln>
                  <a:noFill/>
                </a:ln>
                <a:solidFill>
                  <a:srgbClr val="35383D"/>
                </a:solidFill>
                <a:effectLst/>
                <a:latin typeface="Verdana" panose="020B0604030504040204" pitchFamily="34" charset="0"/>
              </a:rPr>
              <a:t>para el cálculo de velocidad solo se tiene en cuenta el trabajo finalizado</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s-CO" altLang="es-CO" sz="1200" dirty="0">
              <a:solidFill>
                <a:srgbClr val="35383D"/>
              </a:solidFill>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p:txBody>
      </p:sp>
      <p:pic>
        <p:nvPicPr>
          <p:cNvPr id="7" name="Imagen 6"/>
          <p:cNvPicPr>
            <a:picLocks noChangeAspect="1"/>
          </p:cNvPicPr>
          <p:nvPr/>
        </p:nvPicPr>
        <p:blipFill rotWithShape="1">
          <a:blip r:embed="rId3"/>
          <a:srcRect l="21651" t="27360" r="44684" b="42125"/>
          <a:stretch/>
        </p:blipFill>
        <p:spPr>
          <a:xfrm>
            <a:off x="2555776" y="3573016"/>
            <a:ext cx="4104456" cy="2232248"/>
          </a:xfrm>
          <a:prstGeom prst="rect">
            <a:avLst/>
          </a:prstGeom>
        </p:spPr>
      </p:pic>
    </p:spTree>
    <p:extLst>
      <p:ext uri="{BB962C8B-B14F-4D97-AF65-F5344CB8AC3E}">
        <p14:creationId xmlns:p14="http://schemas.microsoft.com/office/powerpoint/2010/main" val="1264300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6" name="Rectangle 2"/>
          <p:cNvSpPr>
            <a:spLocks noChangeArrowheads="1"/>
          </p:cNvSpPr>
          <p:nvPr/>
        </p:nvSpPr>
        <p:spPr bwMode="auto">
          <a:xfrm>
            <a:off x="460375" y="1412776"/>
            <a:ext cx="7936433"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Calcular la velocidad real en un </a:t>
            </a:r>
            <a:r>
              <a:rPr kumimoji="0" lang="es-CO" altLang="es-CO" sz="2000" b="1" i="1"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Sprint</a:t>
            </a:r>
            <a:endParaRPr kumimoji="0" lang="es-CO" altLang="es-CO" sz="20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200" b="1" dirty="0">
              <a:solidFill>
                <a:srgbClr val="35383D"/>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smtClean="0">
                <a:ln>
                  <a:noFill/>
                </a:ln>
                <a:solidFill>
                  <a:srgbClr val="35383D"/>
                </a:solidFill>
                <a:effectLst/>
                <a:latin typeface="Verdana" panose="020B0604030504040204" pitchFamily="34" charset="0"/>
              </a:rPr>
              <a:t>Puntos completados = 8 (H1) + 13 (H2) + 20 (H3) + 3 (H4) = 44</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600" b="0" i="0" u="none" strike="noStrike" cap="none" normalizeH="0" baseline="0" dirty="0" smtClean="0">
              <a:ln>
                <a:noFill/>
              </a:ln>
              <a:solidFill>
                <a:srgbClr val="35383D"/>
              </a:solidFill>
              <a:effectLst/>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s-CO" altLang="es-CO" sz="1600" b="1" i="0" u="none" strike="noStrike" cap="none" normalizeH="0" baseline="0" dirty="0" smtClean="0">
                <a:ln>
                  <a:noFill/>
                </a:ln>
                <a:solidFill>
                  <a:srgbClr val="35383D"/>
                </a:solidFill>
                <a:effectLst/>
                <a:latin typeface="Verdana" panose="020B0604030504040204" pitchFamily="34" charset="0"/>
              </a:rPr>
              <a:t>Total de jornadas reales</a:t>
            </a:r>
            <a:r>
              <a:rPr kumimoji="0" lang="es-CO" altLang="es-CO" sz="1600" b="0" i="0" u="none" strike="noStrike" cap="none" normalizeH="0" baseline="0" dirty="0" smtClean="0">
                <a:ln>
                  <a:noFill/>
                </a:ln>
                <a:solidFill>
                  <a:srgbClr val="35383D"/>
                </a:solidFill>
                <a:effectLst/>
                <a:latin typeface="Verdana" panose="020B0604030504040204" pitchFamily="34" charset="0"/>
              </a:rPr>
              <a:t>: se suman las jornadas reales que cada miembro del equipo ha realizado en el </a:t>
            </a:r>
            <a:r>
              <a:rPr kumimoji="0" lang="es-CO" altLang="es-CO" sz="1600" b="0" i="1" u="none" strike="noStrike" cap="none" normalizeH="0" baseline="0" dirty="0" smtClean="0">
                <a:ln>
                  <a:noFill/>
                </a:ln>
                <a:solidFill>
                  <a:srgbClr val="35383D"/>
                </a:solidFill>
                <a:effectLst/>
                <a:latin typeface="Verdana" panose="020B0604030504040204" pitchFamily="34" charset="0"/>
              </a:rPr>
              <a:t>Sprint</a:t>
            </a:r>
            <a:r>
              <a:rPr kumimoji="0" lang="es-CO" altLang="es-CO" sz="1600" b="0" i="0" u="none" strike="noStrike" cap="none" normalizeH="0" baseline="0" dirty="0" smtClean="0">
                <a:ln>
                  <a:noFill/>
                </a:ln>
                <a:solidFill>
                  <a:srgbClr val="35383D"/>
                </a:solidFill>
                <a:effectLst/>
                <a:latin typeface="Verdana" panose="020B0604030504040204" pitchFamily="34" charset="0"/>
              </a:rPr>
              <a:t>, descontando las ausencias o circunstancias especiales que han surgido. </a:t>
            </a:r>
          </a:p>
          <a:p>
            <a:pPr marL="0" marR="0" lvl="0" indent="0" algn="just" defTabSz="914400" rtl="0" eaLnBrk="0" fontAlgn="base" latinLnBrk="0" hangingPunct="0">
              <a:lnSpc>
                <a:spcPct val="100000"/>
              </a:lnSpc>
              <a:spcBef>
                <a:spcPct val="0"/>
              </a:spcBef>
              <a:spcAft>
                <a:spcPct val="0"/>
              </a:spcAft>
              <a:buClrTx/>
              <a:buSzTx/>
              <a:tabLst/>
            </a:pPr>
            <a:endParaRPr lang="es-CO" altLang="es-CO" sz="1600" dirty="0">
              <a:solidFill>
                <a:srgbClr val="35383D"/>
              </a:solidFill>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smtClean="0">
                <a:ln>
                  <a:noFill/>
                </a:ln>
                <a:solidFill>
                  <a:srgbClr val="35383D"/>
                </a:solidFill>
                <a:effectLst/>
                <a:latin typeface="Verdana" panose="020B0604030504040204" pitchFamily="34" charset="0"/>
              </a:rPr>
              <a:t>Jornadas ideales = 15 + 15 + 15 + 15 = 60 </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smtClean="0">
                <a:ln>
                  <a:noFill/>
                </a:ln>
                <a:solidFill>
                  <a:srgbClr val="35383D"/>
                </a:solidFill>
                <a:effectLst/>
                <a:latin typeface="Verdana" panose="020B0604030504040204" pitchFamily="34" charset="0"/>
              </a:rPr>
              <a:t>Jornadas reales (descontando ausencias) = 13 + 14 + 14 + 14 = 55</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lang="es-CO" altLang="es-CO" sz="1600" dirty="0" smtClean="0">
              <a:solidFill>
                <a:srgbClr val="35383D"/>
              </a:solidFill>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s-CO" altLang="es-CO" sz="1600" b="1" i="0" u="none" strike="noStrike" cap="none" normalizeH="0" baseline="0" dirty="0" smtClean="0">
                <a:ln>
                  <a:noFill/>
                </a:ln>
                <a:solidFill>
                  <a:srgbClr val="35383D"/>
                </a:solidFill>
                <a:effectLst/>
                <a:latin typeface="Verdana" panose="020B0604030504040204" pitchFamily="34" charset="0"/>
              </a:rPr>
              <a:t>Cálculo de Velocidad:</a:t>
            </a:r>
            <a:r>
              <a:rPr kumimoji="0" lang="es-CO" altLang="es-CO" sz="1600" b="0" i="0" u="none" strike="noStrike" cap="none" normalizeH="0" baseline="0" dirty="0" smtClean="0">
                <a:ln>
                  <a:noFill/>
                </a:ln>
                <a:solidFill>
                  <a:srgbClr val="35383D"/>
                </a:solidFill>
                <a:effectLst/>
                <a:latin typeface="Verdana" panose="020B0604030504040204" pitchFamily="34" charset="0"/>
              </a:rPr>
              <a:t> la velocidad es la división de los puntos completados y de las jornadas reales.</a:t>
            </a:r>
          </a:p>
          <a:p>
            <a:pPr marL="0" marR="0" lvl="0" indent="0" algn="just" defTabSz="914400" rtl="0" eaLnBrk="0" fontAlgn="base" latinLnBrk="0" hangingPunct="0">
              <a:lnSpc>
                <a:spcPct val="100000"/>
              </a:lnSpc>
              <a:spcBef>
                <a:spcPct val="0"/>
              </a:spcBef>
              <a:spcAft>
                <a:spcPct val="0"/>
              </a:spcAft>
              <a:buClrTx/>
              <a:buSzTx/>
              <a:tabLst/>
            </a:pPr>
            <a:endParaRPr lang="es-CO" altLang="es-CO" sz="1600" dirty="0">
              <a:solidFill>
                <a:srgbClr val="35383D"/>
              </a:solidFill>
              <a:latin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smtClean="0">
                <a:ln>
                  <a:noFill/>
                </a:ln>
                <a:solidFill>
                  <a:srgbClr val="35383D"/>
                </a:solidFill>
                <a:effectLst/>
                <a:latin typeface="Verdana" panose="020B0604030504040204" pitchFamily="34" charset="0"/>
              </a:rPr>
              <a:t>Velocidad = 44 / 55 = 0,8</a:t>
            </a:r>
          </a:p>
          <a:p>
            <a:pPr marL="0" marR="0" lvl="0" indent="0" algn="just" defTabSz="914400" rtl="0" eaLnBrk="0" fontAlgn="base" latinLnBrk="0" hangingPunct="0">
              <a:lnSpc>
                <a:spcPct val="100000"/>
              </a:lnSpc>
              <a:spcBef>
                <a:spcPct val="0"/>
              </a:spcBef>
              <a:spcAft>
                <a:spcPct val="0"/>
              </a:spcAft>
              <a:buClrTx/>
              <a:buSzTx/>
              <a:tabLst/>
            </a:pPr>
            <a:r>
              <a:rPr kumimoji="0" lang="es-CO" altLang="es-CO" sz="1600" b="0" i="0" u="none" strike="noStrike" cap="none" normalizeH="0" baseline="0" dirty="0" smtClean="0">
                <a:ln>
                  <a:noFill/>
                </a:ln>
                <a:solidFill>
                  <a:srgbClr val="35383D"/>
                </a:solidFill>
                <a:effectLst/>
                <a:latin typeface="Verdana" panose="020B0604030504040204" pitchFamily="34" charset="0"/>
              </a:rPr>
              <a:t> </a:t>
            </a:r>
            <a:br>
              <a:rPr kumimoji="0" lang="es-CO" altLang="es-CO" sz="1600" b="0" i="0" u="none" strike="noStrike" cap="none" normalizeH="0" baseline="0" dirty="0" smtClean="0">
                <a:ln>
                  <a:noFill/>
                </a:ln>
                <a:solidFill>
                  <a:srgbClr val="35383D"/>
                </a:solidFill>
                <a:effectLst/>
                <a:latin typeface="Verdana" panose="020B0604030504040204" pitchFamily="34" charset="0"/>
              </a:rPr>
            </a:br>
            <a:r>
              <a:rPr kumimoji="0" lang="es-CO" altLang="es-CO" sz="1600" b="1" i="0" u="none" strike="noStrike" cap="none" normalizeH="0" baseline="0" dirty="0" smtClean="0">
                <a:ln>
                  <a:noFill/>
                </a:ln>
                <a:solidFill>
                  <a:srgbClr val="35383D"/>
                </a:solidFill>
                <a:effectLst/>
                <a:latin typeface="Verdana" panose="020B0604030504040204" pitchFamily="34" charset="0"/>
              </a:rPr>
              <a:t>El equipo ha trabajado en el primer </a:t>
            </a:r>
            <a:r>
              <a:rPr kumimoji="0" lang="es-CO" altLang="es-CO" sz="1600" b="1" i="1" u="none" strike="noStrike" cap="none" normalizeH="0" baseline="0" dirty="0" smtClean="0">
                <a:ln>
                  <a:noFill/>
                </a:ln>
                <a:solidFill>
                  <a:srgbClr val="35383D"/>
                </a:solidFill>
                <a:effectLst/>
                <a:latin typeface="Verdana" panose="020B0604030504040204" pitchFamily="34" charset="0"/>
              </a:rPr>
              <a:t>Sprint </a:t>
            </a:r>
            <a:r>
              <a:rPr kumimoji="0" lang="es-CO" altLang="es-CO" sz="1600" b="1" i="0" u="none" strike="noStrike" cap="none" normalizeH="0" baseline="0" dirty="0" smtClean="0">
                <a:ln>
                  <a:noFill/>
                </a:ln>
                <a:solidFill>
                  <a:srgbClr val="35383D"/>
                </a:solidFill>
                <a:effectLst/>
                <a:latin typeface="Verdana" panose="020B0604030504040204" pitchFamily="34" charset="0"/>
              </a:rPr>
              <a:t>con una velocidad del 80%.</a:t>
            </a:r>
            <a:endParaRPr kumimoji="0" lang="es-CO" altLang="es-CO"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4985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6" name="Rectangle 2"/>
          <p:cNvSpPr>
            <a:spLocks noChangeArrowheads="1"/>
          </p:cNvSpPr>
          <p:nvPr/>
        </p:nvSpPr>
        <p:spPr bwMode="auto">
          <a:xfrm>
            <a:off x="611560" y="1556792"/>
            <a:ext cx="7936433"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endParaRPr lang="es-CO" b="1" dirty="0" smtClean="0"/>
          </a:p>
          <a:p>
            <a:pPr lvl="0" algn="ctr"/>
            <a:r>
              <a:rPr lang="es-CO" b="1" dirty="0" smtClean="0"/>
              <a:t>Traducción </a:t>
            </a:r>
            <a:r>
              <a:rPr lang="es-CO" b="1" dirty="0"/>
              <a:t>de la velocidad horas de trabajo por </a:t>
            </a:r>
            <a:r>
              <a:rPr lang="es-CO" b="1" dirty="0" smtClean="0"/>
              <a:t>día</a:t>
            </a:r>
          </a:p>
          <a:p>
            <a:pPr lvl="0" algn="just">
              <a:lnSpc>
                <a:spcPct val="150000"/>
              </a:lnSpc>
            </a:pPr>
            <a:r>
              <a:rPr lang="es-CO" dirty="0" smtClean="0"/>
              <a:t>Existe </a:t>
            </a:r>
            <a:r>
              <a:rPr lang="es-CO" dirty="0"/>
              <a:t>una tendencia en la que se mide la capacidad de trabajo de los equipos como el número de horas efectivas de trabajo por jornada, algo así como si mi jornada de trabajo es de "X" horas, se que tengo "Y" horas de trabajo efectivo y el resto es para tareas no controladas. A fin de cuentas, este cálculo es una particularización del cálculo de velocidad anterior: si un equipo tiene una velocidad del 75% y la jornada de trabajo es de 8 horas podemos decir que los miembros del equipo dedicas 6 horas al día a trabajo efectivo (75%) y 2 horas a tareas no programadas (25%).</a:t>
            </a:r>
            <a:endParaRPr kumimoji="0" lang="es-CO" altLang="es-CO"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8200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6" name="Rectangle 2"/>
          <p:cNvSpPr>
            <a:spLocks noChangeArrowheads="1"/>
          </p:cNvSpPr>
          <p:nvPr/>
        </p:nvSpPr>
        <p:spPr bwMode="auto">
          <a:xfrm>
            <a:off x="611561" y="3517623"/>
            <a:ext cx="534318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endParaRPr lang="es-CO" b="1" dirty="0" smtClean="0"/>
          </a:p>
        </p:txBody>
      </p:sp>
      <p:sp>
        <p:nvSpPr>
          <p:cNvPr id="3" name="Rectangle 1"/>
          <p:cNvSpPr>
            <a:spLocks noChangeArrowheads="1"/>
          </p:cNvSpPr>
          <p:nvPr/>
        </p:nvSpPr>
        <p:spPr bwMode="auto">
          <a:xfrm>
            <a:off x="460375" y="1578630"/>
            <a:ext cx="8352928"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1" i="0" u="none" strike="noStrike" cap="none" normalizeH="0" baseline="0" dirty="0" smtClean="0">
                <a:ln>
                  <a:noFill/>
                </a:ln>
                <a:solidFill>
                  <a:srgbClr val="666666"/>
                </a:solidFill>
                <a:effectLst/>
                <a:latin typeface="Verdana" panose="020B0604030504040204" pitchFamily="34" charset="0"/>
              </a:rPr>
              <a:t>Aplicar la velocidad:</a:t>
            </a:r>
            <a:r>
              <a:rPr kumimoji="0" lang="es-CO" altLang="es-CO" sz="1200" b="0" i="0" u="none" strike="noStrike" cap="none" normalizeH="0" baseline="0" dirty="0" smtClean="0">
                <a:ln>
                  <a:noFill/>
                </a:ln>
                <a:solidFill>
                  <a:srgbClr val="666666"/>
                </a:solidFill>
                <a:effectLst/>
                <a:latin typeface="Verdana" panose="020B0604030504040204" pitchFamily="34" charset="0"/>
              </a:rPr>
              <a:t> ajuste de las jornadas disponibles. </a:t>
            </a:r>
          </a:p>
          <a:p>
            <a:pPr marL="0" marR="0" lvl="0" indent="0" algn="just" defTabSz="914400" rtl="0" eaLnBrk="0" fontAlgn="base" latinLnBrk="0" hangingPunct="0">
              <a:lnSpc>
                <a:spcPct val="150000"/>
              </a:lnSpc>
              <a:spcBef>
                <a:spcPct val="0"/>
              </a:spcBef>
              <a:spcAft>
                <a:spcPct val="0"/>
              </a:spcAft>
              <a:buClrTx/>
              <a:buSzTx/>
              <a:tabLst/>
            </a:pPr>
            <a:endParaRPr lang="es-CO" altLang="es-CO" sz="1200" dirty="0">
              <a:solidFill>
                <a:srgbClr val="666666"/>
              </a:solidFill>
              <a:latin typeface="Verdana" panose="020B0604030504040204" pitchFamily="34" charset="0"/>
            </a:endParaRPr>
          </a:p>
          <a:p>
            <a:pPr marL="0" marR="0" lvl="0" indent="0" algn="ctr" defTabSz="914400" rtl="0" eaLnBrk="0" fontAlgn="base" latinLnBrk="0" hangingPunct="0">
              <a:lnSpc>
                <a:spcPct val="150000"/>
              </a:lnSpc>
              <a:spcBef>
                <a:spcPct val="0"/>
              </a:spcBef>
              <a:spcAft>
                <a:spcPct val="0"/>
              </a:spcAft>
              <a:buClrTx/>
              <a:buSzTx/>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Puntos abordables = 80% de 50 = 40</a:t>
            </a:r>
            <a:endParaRPr kumimoji="0" lang="es-CO" altLang="es-CO" sz="1200" b="0" i="0" u="none" strike="noStrike" cap="none" normalizeH="0" baseline="0" dirty="0" smtClean="0">
              <a:ln>
                <a:noFill/>
              </a:ln>
              <a:solidFill>
                <a:srgbClr val="666666"/>
              </a:solidFill>
              <a:effectLst/>
              <a:latin typeface="Verdana" panose="020B0604030504040204" pitchFamily="34"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1" i="0" u="none" strike="noStrike" cap="none" normalizeH="0" baseline="0" dirty="0" smtClean="0">
                <a:ln>
                  <a:noFill/>
                </a:ln>
                <a:solidFill>
                  <a:srgbClr val="666666"/>
                </a:solidFill>
                <a:effectLst/>
                <a:latin typeface="Verdana" panose="020B0604030504040204" pitchFamily="34" charset="0"/>
              </a:rPr>
              <a:t>Selección de historias potencialmente abordables:</a:t>
            </a:r>
            <a:r>
              <a:rPr kumimoji="0" lang="es-CO" altLang="es-CO" sz="1200" b="0" i="0" u="none" strike="noStrike" cap="none" normalizeH="0" baseline="0" dirty="0" smtClean="0">
                <a:ln>
                  <a:noFill/>
                </a:ln>
                <a:solidFill>
                  <a:srgbClr val="666666"/>
                </a:solidFill>
                <a:effectLst/>
                <a:latin typeface="Verdana" panose="020B0604030504040204" pitchFamily="34" charset="0"/>
              </a:rPr>
              <a:t> determinamos cuales de las historias podrán ser abordadas durante el </a:t>
            </a:r>
            <a:r>
              <a:rPr kumimoji="0" lang="es-CO" altLang="es-CO" sz="1200" b="0" i="1" u="none" strike="noStrike" cap="none" normalizeH="0" baseline="0" dirty="0" smtClean="0">
                <a:ln>
                  <a:noFill/>
                </a:ln>
                <a:solidFill>
                  <a:srgbClr val="666666"/>
                </a:solidFill>
                <a:effectLst/>
                <a:latin typeface="Verdana" panose="020B0604030504040204" pitchFamily="34" charset="0"/>
              </a:rPr>
              <a:t>Sprint </a:t>
            </a:r>
            <a:r>
              <a:rPr lang="es-CO" altLang="es-CO" sz="1200" dirty="0" smtClean="0">
                <a:solidFill>
                  <a:srgbClr val="666666"/>
                </a:solidFill>
                <a:latin typeface="Verdana" panose="020B0604030504040204" pitchFamily="34" charset="0"/>
              </a:rPr>
              <a:t>con</a:t>
            </a:r>
            <a:r>
              <a:rPr kumimoji="0" lang="es-CO" altLang="es-CO" sz="1200" b="0" i="0" u="none" strike="noStrike" cap="none" normalizeH="0" baseline="0" dirty="0" smtClean="0">
                <a:ln>
                  <a:noFill/>
                </a:ln>
                <a:solidFill>
                  <a:srgbClr val="666666"/>
                </a:solidFill>
                <a:effectLst/>
                <a:latin typeface="Verdana" panose="020B0604030504040204" pitchFamily="34" charset="0"/>
              </a:rPr>
              <a:t> base a su prioridad, estimación y jornadas efectivas calculadas. </a:t>
            </a:r>
          </a:p>
          <a:p>
            <a:pPr marL="0" marR="0" lvl="0" indent="0" algn="just" defTabSz="914400" rtl="0" eaLnBrk="0" fontAlgn="base" latinLnBrk="0" hangingPunct="0">
              <a:lnSpc>
                <a:spcPct val="150000"/>
              </a:lnSpc>
              <a:spcBef>
                <a:spcPct val="0"/>
              </a:spcBef>
              <a:spcAft>
                <a:spcPct val="0"/>
              </a:spcAft>
              <a:buClrTx/>
              <a:buSzTx/>
              <a:tabLst/>
            </a:pPr>
            <a:endParaRPr lang="es-CO" altLang="es-CO" sz="1200" dirty="0">
              <a:solidFill>
                <a:srgbClr val="666666"/>
              </a:solidFill>
              <a:latin typeface="Verdana" panose="020B0604030504040204" pitchFamily="34" charset="0"/>
            </a:endParaRPr>
          </a:p>
          <a:p>
            <a:pPr marL="0" marR="0" lvl="0" indent="0" algn="ctr" defTabSz="914400" rtl="0" eaLnBrk="0" fontAlgn="base" latinLnBrk="0" hangingPunct="0">
              <a:lnSpc>
                <a:spcPct val="150000"/>
              </a:lnSpc>
              <a:spcBef>
                <a:spcPct val="0"/>
              </a:spcBef>
              <a:spcAft>
                <a:spcPct val="0"/>
              </a:spcAft>
              <a:buClrTx/>
              <a:buSzTx/>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Suma de puntos de las historias H5 a H10 = 2 (*) + 8 + 2 + 2 + 13 + 5 = 32 </a:t>
            </a:r>
            <a:br>
              <a:rPr kumimoji="0" lang="es-CO" altLang="es-CO" sz="1200" b="0" i="0" u="none" strike="noStrike" cap="none" normalizeH="0" baseline="0" dirty="0" smtClean="0">
                <a:ln>
                  <a:noFill/>
                </a:ln>
                <a:solidFill>
                  <a:srgbClr val="35383D"/>
                </a:solidFill>
                <a:effectLst/>
                <a:latin typeface="Verdana" panose="020B0604030504040204" pitchFamily="34" charset="0"/>
              </a:rPr>
            </a:br>
            <a:r>
              <a:rPr kumimoji="0" lang="es-CO" altLang="es-CO" sz="1200" b="0" i="1" u="none" strike="noStrike" cap="none" normalizeH="0" baseline="0" dirty="0" smtClean="0">
                <a:ln>
                  <a:noFill/>
                </a:ln>
                <a:solidFill>
                  <a:srgbClr val="35383D"/>
                </a:solidFill>
                <a:effectLst/>
                <a:latin typeface="Verdana" panose="020B0604030504040204" pitchFamily="34" charset="0"/>
              </a:rPr>
              <a:t>(*) H5 re-estimada</a:t>
            </a:r>
          </a:p>
          <a:p>
            <a:pPr marL="0" marR="0" lvl="0" indent="0" algn="just" defTabSz="914400" rtl="0" eaLnBrk="0" fontAlgn="base" latinLnBrk="0" hangingPunct="0">
              <a:lnSpc>
                <a:spcPct val="150000"/>
              </a:lnSpc>
              <a:spcBef>
                <a:spcPct val="0"/>
              </a:spcBef>
              <a:spcAft>
                <a:spcPct val="0"/>
              </a:spcAft>
              <a:buClrTx/>
              <a:buSzTx/>
              <a:tabLst/>
            </a:pP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Llegados a este punto tenemos un "problema" que solventar. Por una parte, si abordamos solo las historias de la H5 a la H10, al equipo le sobrarán 8 jornadas de trabajo real, lo cual es excesivo (semana y media de trabajo de un miembro del equipo o dos días no planificados para todo el equipo). Sin embargo, sin añadimos la siguiente historia en prioridad, la H11, la suma llega a 52, lo cual son 12 puntos por encima de las jornadas efectivas calculadas.</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66157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6" name="Rectangle 2"/>
          <p:cNvSpPr>
            <a:spLocks noChangeArrowheads="1"/>
          </p:cNvSpPr>
          <p:nvPr/>
        </p:nvSpPr>
        <p:spPr bwMode="auto">
          <a:xfrm>
            <a:off x="611561" y="3517623"/>
            <a:ext cx="5343184"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endParaRPr lang="es-CO" b="1" dirty="0" smtClean="0"/>
          </a:p>
        </p:txBody>
      </p:sp>
      <p:sp>
        <p:nvSpPr>
          <p:cNvPr id="3" name="Rectangle 1"/>
          <p:cNvSpPr>
            <a:spLocks noChangeArrowheads="1"/>
          </p:cNvSpPr>
          <p:nvPr/>
        </p:nvSpPr>
        <p:spPr bwMode="auto">
          <a:xfrm>
            <a:off x="460375" y="1594019"/>
            <a:ext cx="8064896" cy="41242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Utilizar la velocidad en el próximo </a:t>
            </a:r>
            <a:r>
              <a:rPr kumimoji="0" lang="es-CO" altLang="es-CO" sz="1600" b="1" i="1" u="none" strike="noStrike" cap="none" normalizeH="0" baseline="0" dirty="0" smtClean="0">
                <a:ln>
                  <a:noFill/>
                </a:ln>
                <a:solidFill>
                  <a:srgbClr val="35383D"/>
                </a:solidFill>
                <a:effectLst/>
                <a:latin typeface="Arial" panose="020B0604020202020204" pitchFamily="34" charset="0"/>
                <a:cs typeface="Arial" panose="020B0604020202020204" pitchFamily="34" charset="0"/>
              </a:rPr>
              <a:t>Sprint</a:t>
            </a:r>
            <a:endParaRPr kumimoji="0" lang="es-CO" altLang="es-CO" sz="1600" b="1" i="0" u="none" strike="noStrike" cap="none" normalizeH="0" baseline="0" dirty="0" smtClean="0">
              <a:ln>
                <a:noFill/>
              </a:ln>
              <a:solidFill>
                <a:srgbClr val="35383D"/>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Ahora ya disponemos de un cálculo orientativo de la capacidad de trabajo del equipo y vamos a utilizarlo, siguiendo el ejemplo anterior, para determinar la cantidad de trabajo que el equipo podría asumir en el siguiente </a:t>
            </a:r>
            <a:r>
              <a:rPr kumimoji="0" lang="es-CO" altLang="es-CO" sz="1200" b="0" i="1" u="none" strike="noStrike" cap="none" normalizeH="0" baseline="0" dirty="0" smtClean="0">
                <a:ln>
                  <a:noFill/>
                </a:ln>
                <a:solidFill>
                  <a:srgbClr val="35383D"/>
                </a:solidFill>
                <a:effectLst/>
                <a:latin typeface="Verdana" panose="020B0604030504040204" pitchFamily="34" charset="0"/>
              </a:rPr>
              <a:t>Sprint</a:t>
            </a:r>
            <a:r>
              <a:rPr kumimoji="0" lang="es-CO" altLang="es-CO" sz="1200" b="0" i="0" u="none" strike="noStrike" cap="none" normalizeH="0" baseline="0" dirty="0" smtClean="0">
                <a:ln>
                  <a:noFill/>
                </a:ln>
                <a:solidFill>
                  <a:srgbClr val="35383D"/>
                </a:solidFill>
                <a:effectLst/>
                <a:latin typeface="Verdana" panose="020B0604030504040204" pitchFamily="34" charset="0"/>
              </a:rPr>
              <a:t>. Antes de planificar el </a:t>
            </a:r>
            <a:r>
              <a:rPr kumimoji="0" lang="es-CO" altLang="es-CO" sz="1200" b="0" i="1" u="none" strike="noStrike" cap="none" normalizeH="0" baseline="0" dirty="0" smtClean="0">
                <a:ln>
                  <a:noFill/>
                </a:ln>
                <a:solidFill>
                  <a:srgbClr val="35383D"/>
                </a:solidFill>
                <a:effectLst/>
                <a:latin typeface="Verdana" panose="020B0604030504040204" pitchFamily="34" charset="0"/>
              </a:rPr>
              <a:t>Sprint </a:t>
            </a:r>
            <a:r>
              <a:rPr kumimoji="0" lang="es-CO" altLang="es-CO" sz="1200" b="0" i="0" u="none" strike="noStrike" cap="none" normalizeH="0" baseline="0" dirty="0" smtClean="0">
                <a:ln>
                  <a:noFill/>
                </a:ln>
                <a:solidFill>
                  <a:srgbClr val="35383D"/>
                </a:solidFill>
                <a:effectLst/>
                <a:latin typeface="Verdana" panose="020B0604030504040204" pitchFamily="34" charset="0"/>
              </a:rPr>
              <a:t>debemos de tener en cuenta lo siguiente:</a:t>
            </a:r>
            <a:endParaRPr kumimoji="0" lang="es-CO" altLang="es-CO"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0" i="0" u="none" strike="noStrike" cap="none" normalizeH="0" baseline="0" dirty="0" smtClean="0">
                <a:ln>
                  <a:noFill/>
                </a:ln>
                <a:solidFill>
                  <a:srgbClr val="666666"/>
                </a:solidFill>
                <a:effectLst/>
                <a:latin typeface="Verdana" panose="020B0604030504040204" pitchFamily="34" charset="0"/>
              </a:rPr>
              <a:t>Durante el próximo </a:t>
            </a:r>
            <a:r>
              <a:rPr kumimoji="0" lang="es-CO" altLang="es-CO" sz="1200" b="0" i="1" u="none" strike="noStrike" cap="none" normalizeH="0" baseline="0" dirty="0" smtClean="0">
                <a:ln>
                  <a:noFill/>
                </a:ln>
                <a:solidFill>
                  <a:srgbClr val="666666"/>
                </a:solidFill>
                <a:effectLst/>
                <a:latin typeface="Verdana" panose="020B0604030504040204" pitchFamily="34" charset="0"/>
              </a:rPr>
              <a:t>Sprint </a:t>
            </a:r>
            <a:r>
              <a:rPr kumimoji="0" lang="es-CO" altLang="es-CO" sz="1200" b="0" i="0" u="none" strike="noStrike" cap="none" normalizeH="0" baseline="0" dirty="0" smtClean="0">
                <a:ln>
                  <a:noFill/>
                </a:ln>
                <a:solidFill>
                  <a:srgbClr val="666666"/>
                </a:solidFill>
                <a:effectLst/>
                <a:latin typeface="Verdana" panose="020B0604030504040204" pitchFamily="34" charset="0"/>
              </a:rPr>
              <a:t>2 los miembros del equipo estarán de vacaciones durante una semana cada uno (5 días).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0" i="0" u="none" strike="noStrike" cap="none" normalizeH="0" baseline="0" dirty="0" smtClean="0">
                <a:ln>
                  <a:noFill/>
                </a:ln>
                <a:solidFill>
                  <a:srgbClr val="666666"/>
                </a:solidFill>
                <a:effectLst/>
                <a:latin typeface="Verdana" panose="020B0604030504040204" pitchFamily="34" charset="0"/>
              </a:rPr>
              <a:t>La historia 5 estaba estimada en 5 puntos, pero como parte de esta historia fue abordada durante el primer </a:t>
            </a:r>
            <a:r>
              <a:rPr kumimoji="0" lang="es-CO" altLang="es-CO" sz="1200" b="0" i="1" u="none" strike="noStrike" cap="none" normalizeH="0" baseline="0" dirty="0" smtClean="0">
                <a:ln>
                  <a:noFill/>
                </a:ln>
                <a:solidFill>
                  <a:srgbClr val="666666"/>
                </a:solidFill>
                <a:effectLst/>
                <a:latin typeface="Verdana" panose="020B0604030504040204" pitchFamily="34" charset="0"/>
              </a:rPr>
              <a:t>Sprint</a:t>
            </a:r>
            <a:r>
              <a:rPr kumimoji="0" lang="es-CO" altLang="es-CO" sz="1200" b="0" i="0" u="none" strike="noStrike" cap="none" normalizeH="0" baseline="0" dirty="0" smtClean="0">
                <a:ln>
                  <a:noFill/>
                </a:ln>
                <a:solidFill>
                  <a:srgbClr val="666666"/>
                </a:solidFill>
                <a:effectLst/>
                <a:latin typeface="Verdana" panose="020B0604030504040204" pitchFamily="34" charset="0"/>
              </a:rPr>
              <a:t> (aunque no se completó), se realiza una re-estimación y se determina que su nuevo tamaño es de 2 puntos.</a:t>
            </a:r>
            <a:endParaRPr kumimoji="0" lang="es-CO" altLang="es-CO" sz="1200" b="0" i="0" u="none" strike="noStrike" cap="none" normalizeH="0" baseline="0" dirty="0" smtClean="0">
              <a:ln>
                <a:noFill/>
              </a:ln>
              <a:solidFill>
                <a:srgbClr val="35383D"/>
              </a:solidFill>
              <a:effectLst/>
              <a:latin typeface="Verdana" panose="020B060403050404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En el escenario descrito para el </a:t>
            </a:r>
            <a:r>
              <a:rPr kumimoji="0" lang="es-CO" altLang="es-CO" sz="1200" b="0" i="1" u="none" strike="noStrike" cap="none" normalizeH="0" baseline="0" dirty="0" smtClean="0">
                <a:ln>
                  <a:noFill/>
                </a:ln>
                <a:solidFill>
                  <a:srgbClr val="35383D"/>
                </a:solidFill>
                <a:effectLst/>
                <a:latin typeface="Verdana" panose="020B0604030504040204" pitchFamily="34" charset="0"/>
              </a:rPr>
              <a:t>Sprint </a:t>
            </a:r>
            <a:r>
              <a:rPr kumimoji="0" lang="es-CO" altLang="es-CO" sz="1200" b="0" i="0" u="none" strike="noStrike" cap="none" normalizeH="0" baseline="0" dirty="0" smtClean="0">
                <a:ln>
                  <a:noFill/>
                </a:ln>
                <a:solidFill>
                  <a:srgbClr val="35383D"/>
                </a:solidFill>
                <a:effectLst/>
                <a:latin typeface="Verdana" panose="020B0604030504040204" pitchFamily="34" charset="0"/>
              </a:rPr>
              <a:t>2, vamos a proceder a determinar la capacidad de trabajo del equipo y a extrapolar este valor a las historias que podrán ser abordadas:</a:t>
            </a:r>
            <a:endParaRPr kumimoji="0" lang="es-CO" altLang="es-CO"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1" i="0" u="none" strike="noStrike" cap="none" normalizeH="0" baseline="0" dirty="0" smtClean="0">
                <a:ln>
                  <a:noFill/>
                </a:ln>
                <a:solidFill>
                  <a:srgbClr val="666666"/>
                </a:solidFill>
                <a:effectLst/>
                <a:latin typeface="Verdana" panose="020B0604030504040204" pitchFamily="34" charset="0"/>
              </a:rPr>
              <a:t>Jornadas de trabajo disponibles:</a:t>
            </a:r>
            <a:r>
              <a:rPr kumimoji="0" lang="es-CO" altLang="es-CO" sz="1200" b="0" i="0" u="none" strike="noStrike" cap="none" normalizeH="0" baseline="0" dirty="0" smtClean="0">
                <a:ln>
                  <a:noFill/>
                </a:ln>
                <a:solidFill>
                  <a:srgbClr val="666666"/>
                </a:solidFill>
                <a:effectLst/>
                <a:latin typeface="Verdana" panose="020B0604030504040204" pitchFamily="34" charset="0"/>
              </a:rPr>
              <a:t> determinamos las jornadas de trabajo para el nuevo </a:t>
            </a:r>
            <a:r>
              <a:rPr kumimoji="0" lang="es-CO" altLang="es-CO" sz="1200" b="0" i="1" u="none" strike="noStrike" cap="none" normalizeH="0" baseline="0" dirty="0" smtClean="0">
                <a:ln>
                  <a:noFill/>
                </a:ln>
                <a:solidFill>
                  <a:srgbClr val="666666"/>
                </a:solidFill>
                <a:effectLst/>
                <a:latin typeface="Verdana" panose="020B0604030504040204" pitchFamily="34" charset="0"/>
              </a:rPr>
              <a:t>Sprint </a:t>
            </a:r>
            <a:r>
              <a:rPr kumimoji="0" lang="es-CO" altLang="es-CO" sz="1200" b="0" i="0" u="none" strike="noStrike" cap="none" normalizeH="0" baseline="0" dirty="0" smtClean="0">
                <a:ln>
                  <a:noFill/>
                </a:ln>
                <a:solidFill>
                  <a:srgbClr val="666666"/>
                </a:solidFill>
                <a:effectLst/>
                <a:latin typeface="Verdana" panose="020B0604030504040204" pitchFamily="34" charset="0"/>
              </a:rPr>
              <a:t>como las suma de las jornadas que cada miembro del equipo podrá dedicar con la información de la que disponemos en este momento.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s-CO" altLang="es-CO" sz="1200" b="0" i="0" u="none" strike="noStrike" cap="none" normalizeH="0" baseline="0" dirty="0" smtClean="0">
                <a:ln>
                  <a:noFill/>
                </a:ln>
                <a:solidFill>
                  <a:srgbClr val="35383D"/>
                </a:solidFill>
                <a:effectLst/>
                <a:latin typeface="Verdana" panose="020B0604030504040204" pitchFamily="34" charset="0"/>
              </a:rPr>
              <a:t>Jornadas previstas = 10 + 10 + 15 + 15 = 50 (descontando ausencias programadas).</a:t>
            </a:r>
            <a:endParaRPr kumimoji="0" lang="es-CO" altLang="es-CO"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0860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a:solidFill>
                  <a:schemeClr val="tx1"/>
                </a:solidFill>
                <a:latin typeface="Berlin Sans FB" pitchFamily="34" charset="0"/>
              </a:rPr>
              <a:t>SCRUM</a:t>
            </a:r>
            <a:endParaRPr lang="es-ES" sz="2400" dirty="0">
              <a:solidFill>
                <a:schemeClr val="tx1"/>
              </a:solidFill>
              <a:latin typeface="Berlin Sans FB" pitchFamily="34" charset="0"/>
            </a:endParaRPr>
          </a:p>
        </p:txBody>
      </p:sp>
      <p:pic>
        <p:nvPicPr>
          <p:cNvPr id="1026" name="Picture 2" descr="Resultado de imagen para transparencia, inspeccion y adaptación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72816"/>
            <a:ext cx="7872809" cy="36980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39923" y="6381328"/>
            <a:ext cx="4552057" cy="369332"/>
          </a:xfrm>
          <a:prstGeom prst="rect">
            <a:avLst/>
          </a:prstGeom>
          <a:noFill/>
        </p:spPr>
        <p:txBody>
          <a:bodyPr wrap="square" rtlCol="0">
            <a:spAutoFit/>
          </a:bodyPr>
          <a:lstStyle/>
          <a:p>
            <a:r>
              <a:rPr lang="es-CO" dirty="0" smtClean="0"/>
              <a:t>Fuente :https</a:t>
            </a:r>
            <a:r>
              <a:rPr lang="es-CO" dirty="0"/>
              <a:t>://jeronimopalacios.com/scrum/</a:t>
            </a:r>
          </a:p>
        </p:txBody>
      </p:sp>
    </p:spTree>
    <p:extLst>
      <p:ext uri="{BB962C8B-B14F-4D97-AF65-F5344CB8AC3E}">
        <p14:creationId xmlns:p14="http://schemas.microsoft.com/office/powerpoint/2010/main" val="2572457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sp>
        <p:nvSpPr>
          <p:cNvPr id="3" name="Rectángulo redondeado 2"/>
          <p:cNvSpPr/>
          <p:nvPr/>
        </p:nvSpPr>
        <p:spPr>
          <a:xfrm>
            <a:off x="460375" y="1772816"/>
            <a:ext cx="8424936" cy="40324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endParaRPr lang="es-CO" dirty="0" smtClean="0">
              <a:latin typeface="Georgia" panose="02040502050405020303" pitchFamily="18" charset="0"/>
            </a:endParaRPr>
          </a:p>
          <a:p>
            <a:pPr marL="285750" indent="-285750" algn="just">
              <a:lnSpc>
                <a:spcPct val="150000"/>
              </a:lnSpc>
              <a:buFont typeface="Arial" panose="020B0604020202020204" pitchFamily="34" charset="0"/>
              <a:buChar char="•"/>
            </a:pPr>
            <a:r>
              <a:rPr lang="es-CO" dirty="0" smtClean="0">
                <a:latin typeface="Georgia" panose="02040502050405020303" pitchFamily="18" charset="0"/>
              </a:rPr>
              <a:t>Velocidad : </a:t>
            </a:r>
            <a:r>
              <a:rPr lang="es-CO" dirty="0"/>
              <a:t>cantidad de trabajo realizada por unidad de </a:t>
            </a:r>
            <a:r>
              <a:rPr lang="es-CO" dirty="0" smtClean="0"/>
              <a:t>tiempo ( días, semanas o meses). </a:t>
            </a:r>
          </a:p>
          <a:p>
            <a:pPr marL="342900" indent="-342900" algn="just">
              <a:lnSpc>
                <a:spcPct val="150000"/>
              </a:lnSpc>
              <a:buFont typeface="Arial" panose="020B0604020202020204" pitchFamily="34" charset="0"/>
              <a:buChar char="•"/>
            </a:pPr>
            <a:endParaRPr lang="es-CO" dirty="0"/>
          </a:p>
          <a:p>
            <a:pPr marL="342900" indent="-342900" algn="just">
              <a:lnSpc>
                <a:spcPct val="150000"/>
              </a:lnSpc>
              <a:buFont typeface="Arial" panose="020B0604020202020204" pitchFamily="34" charset="0"/>
              <a:buChar char="•"/>
            </a:pPr>
            <a:endParaRPr lang="es-CO" dirty="0" smtClean="0"/>
          </a:p>
          <a:p>
            <a:pPr marL="342900" indent="-342900" algn="just">
              <a:lnSpc>
                <a:spcPct val="150000"/>
              </a:lnSpc>
              <a:buFont typeface="Arial" panose="020B0604020202020204" pitchFamily="34" charset="0"/>
              <a:buChar char="•"/>
            </a:pPr>
            <a:endParaRPr lang="es-CO" dirty="0" smtClean="0"/>
          </a:p>
          <a:p>
            <a:pPr marL="342900" indent="-342900" algn="just">
              <a:lnSpc>
                <a:spcPct val="150000"/>
              </a:lnSpc>
              <a:buFont typeface="Arial" panose="020B0604020202020204" pitchFamily="34" charset="0"/>
              <a:buChar char="•"/>
            </a:pPr>
            <a:r>
              <a:rPr lang="es-CO" dirty="0" smtClean="0">
                <a:latin typeface="Georgia" panose="02040502050405020303" pitchFamily="18" charset="0"/>
              </a:rPr>
              <a:t>Tiempo </a:t>
            </a:r>
            <a:r>
              <a:rPr lang="es-CO" dirty="0" smtClean="0">
                <a:latin typeface="Georgia" panose="02040502050405020303" pitchFamily="18" charset="0"/>
              </a:rPr>
              <a:t>ideal: </a:t>
            </a:r>
            <a:r>
              <a:rPr lang="es-CO" dirty="0" smtClean="0">
                <a:latin typeface="Georgia" panose="02040502050405020303" pitchFamily="18" charset="0"/>
              </a:rPr>
              <a:t>equivale a la jornada laboral</a:t>
            </a:r>
          </a:p>
          <a:p>
            <a:pPr marL="342900" indent="-342900" algn="just">
              <a:lnSpc>
                <a:spcPct val="150000"/>
              </a:lnSpc>
              <a:buFont typeface="Arial" panose="020B0604020202020204" pitchFamily="34" charset="0"/>
              <a:buChar char="•"/>
            </a:pPr>
            <a:r>
              <a:rPr lang="es-CO" smtClean="0">
                <a:latin typeface="Georgia" panose="02040502050405020303" pitchFamily="18" charset="0"/>
              </a:rPr>
              <a:t>Tiempo </a:t>
            </a:r>
            <a:r>
              <a:rPr lang="es-CO" smtClean="0">
                <a:latin typeface="Georgia" panose="02040502050405020303" pitchFamily="18" charset="0"/>
              </a:rPr>
              <a:t>real:  </a:t>
            </a:r>
            <a:r>
              <a:rPr lang="es-CO" dirty="0">
                <a:latin typeface="Georgia" panose="02040502050405020303" pitchFamily="18" charset="0"/>
              </a:rPr>
              <a:t>se refiere al tiempo de trabajo en condiciones ideales, esto es, eliminando todo lo que no es estrictamente “</a:t>
            </a:r>
            <a:r>
              <a:rPr lang="es-CO" dirty="0" smtClean="0">
                <a:latin typeface="Georgia" panose="02040502050405020303" pitchFamily="18" charset="0"/>
              </a:rPr>
              <a:t>trabajo.</a:t>
            </a:r>
            <a:endParaRPr lang="es-CO" dirty="0">
              <a:latin typeface="Georgia" panose="02040502050405020303" pitchFamily="18" charset="0"/>
            </a:endParaRPr>
          </a:p>
          <a:p>
            <a:pPr marL="342900" indent="-342900" algn="just">
              <a:lnSpc>
                <a:spcPct val="150000"/>
              </a:lnSpc>
              <a:buFont typeface="Arial" panose="020B0604020202020204" pitchFamily="34" charset="0"/>
              <a:buChar char="•"/>
            </a:pPr>
            <a:endParaRPr lang="es-CO" dirty="0">
              <a:latin typeface="Georgia" panose="02040502050405020303" pitchFamily="18" charset="0"/>
            </a:endParaRPr>
          </a:p>
        </p:txBody>
      </p:sp>
      <p:pic>
        <p:nvPicPr>
          <p:cNvPr id="1026" name="Picture 2" descr="Velocid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780928"/>
            <a:ext cx="2857500"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3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Plannig</a:t>
            </a:r>
            <a:r>
              <a:rPr lang="es-CO" sz="3200" dirty="0" smtClean="0">
                <a:solidFill>
                  <a:schemeClr val="tx1"/>
                </a:solidFill>
                <a:latin typeface="Berlin Sans FB" pitchFamily="34" charset="0"/>
              </a:rPr>
              <a:t> </a:t>
            </a:r>
            <a:r>
              <a:rPr lang="es-CO" sz="3200" dirty="0" err="1" smtClean="0">
                <a:solidFill>
                  <a:schemeClr val="tx1"/>
                </a:solidFill>
                <a:latin typeface="Berlin Sans FB" pitchFamily="34" charset="0"/>
              </a:rPr>
              <a:t>Poker</a:t>
            </a:r>
            <a:r>
              <a:rPr lang="es-CO" sz="3200" dirty="0" smtClean="0">
                <a:solidFill>
                  <a:schemeClr val="tx1"/>
                </a:solidFill>
                <a:latin typeface="Berlin Sans FB" pitchFamily="34" charset="0"/>
              </a:rPr>
              <a:t> </a:t>
            </a:r>
            <a:endParaRPr lang="es-ES" sz="3200" dirty="0">
              <a:solidFill>
                <a:schemeClr val="tx1"/>
              </a:solidFill>
              <a:latin typeface="Berlin Sans FB" pitchFamily="34" charset="0"/>
            </a:endParaRPr>
          </a:p>
        </p:txBody>
      </p:sp>
      <p:sp>
        <p:nvSpPr>
          <p:cNvPr id="3" name="CuadroTexto 2"/>
          <p:cNvSpPr txBox="1"/>
          <p:nvPr/>
        </p:nvSpPr>
        <p:spPr>
          <a:xfrm>
            <a:off x="683568" y="1844824"/>
            <a:ext cx="7980607" cy="3170099"/>
          </a:xfrm>
          <a:prstGeom prst="rect">
            <a:avLst/>
          </a:prstGeom>
          <a:noFill/>
        </p:spPr>
        <p:txBody>
          <a:bodyPr wrap="square" rtlCol="0">
            <a:spAutoFit/>
          </a:bodyPr>
          <a:lstStyle/>
          <a:p>
            <a:pPr marL="342900" indent="-342900" algn="just">
              <a:buFont typeface="Arial" panose="020B0604020202020204" pitchFamily="34" charset="0"/>
              <a:buChar char="•"/>
            </a:pPr>
            <a:r>
              <a:rPr lang="es-CO" sz="2000" dirty="0" smtClean="0"/>
              <a:t>Es </a:t>
            </a:r>
            <a:r>
              <a:rPr lang="es-CO" sz="2000" dirty="0"/>
              <a:t>una técnica muy sencilla, divertida y eficaz, en la que todas las personas comprometidas en el desarrollo de un producto software opinan para estimar el esfuerzo de desarrollar cada una de las historias de usuario de un sprint</a:t>
            </a:r>
            <a:r>
              <a:rPr lang="es-CO" sz="2000" dirty="0" smtClean="0"/>
              <a:t>.</a:t>
            </a:r>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smtClean="0"/>
              <a:t>Se utiliza mucho el método empírico </a:t>
            </a:r>
          </a:p>
          <a:p>
            <a:pPr marL="342900" indent="-342900" algn="just">
              <a:buFont typeface="Arial" panose="020B0604020202020204" pitchFamily="34" charset="0"/>
              <a:buChar char="•"/>
            </a:pPr>
            <a:endParaRPr lang="es-CO" sz="2000" dirty="0"/>
          </a:p>
          <a:p>
            <a:pPr marL="342900" indent="-342900" algn="just">
              <a:buFont typeface="Arial" panose="020B0604020202020204" pitchFamily="34" charset="0"/>
              <a:buChar char="•"/>
            </a:pPr>
            <a:r>
              <a:rPr lang="es-CO" sz="2000" dirty="0"/>
              <a:t>Se llama </a:t>
            </a:r>
            <a:r>
              <a:rPr lang="es-CO" sz="2000" b="1" dirty="0" err="1"/>
              <a:t>planning</a:t>
            </a:r>
            <a:r>
              <a:rPr lang="es-CO" sz="2000" b="1" dirty="0"/>
              <a:t> </a:t>
            </a:r>
            <a:r>
              <a:rPr lang="es-CO" sz="2000" b="1" dirty="0" err="1"/>
              <a:t>poker</a:t>
            </a:r>
            <a:r>
              <a:rPr lang="es-CO" sz="2000" dirty="0"/>
              <a:t> porque se utilizan cartas numeradas </a:t>
            </a:r>
            <a:r>
              <a:rPr lang="es-CO" sz="2000" dirty="0" smtClean="0"/>
              <a:t> secuencia de </a:t>
            </a:r>
            <a:r>
              <a:rPr lang="es-CO" sz="2000" dirty="0"/>
              <a:t>Fibonacci{ 1,2,3,5,8,13,20,40</a:t>
            </a:r>
            <a:r>
              <a:rPr lang="es-CO" sz="2000" dirty="0" smtClean="0"/>
              <a:t>} </a:t>
            </a:r>
            <a:r>
              <a:rPr lang="es-CO" sz="2000" b="1" dirty="0" smtClean="0"/>
              <a:t>adaptada</a:t>
            </a:r>
            <a:r>
              <a:rPr lang="es-CO" sz="2000" dirty="0" smtClean="0"/>
              <a:t> </a:t>
            </a:r>
            <a:endParaRPr lang="es-CO" sz="2000" dirty="0"/>
          </a:p>
          <a:p>
            <a:pPr algn="just"/>
            <a:endParaRPr lang="es-CO" sz="2000" dirty="0"/>
          </a:p>
        </p:txBody>
      </p:sp>
    </p:spTree>
    <p:extLst>
      <p:ext uri="{BB962C8B-B14F-4D97-AF65-F5344CB8AC3E}">
        <p14:creationId xmlns:p14="http://schemas.microsoft.com/office/powerpoint/2010/main" val="3436996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p:cNvPicPr>
            <a:picLocks noChangeAspect="1"/>
          </p:cNvPicPr>
          <p:nvPr/>
        </p:nvPicPr>
        <p:blipFill rotWithShape="1">
          <a:blip r:embed="rId3"/>
          <a:srcRect l="13382" t="3735" r="12791" b="5704"/>
          <a:stretch/>
        </p:blipFill>
        <p:spPr>
          <a:xfrm>
            <a:off x="1187624" y="548680"/>
            <a:ext cx="7344816" cy="5405785"/>
          </a:xfrm>
          <a:prstGeom prst="rect">
            <a:avLst/>
          </a:prstGeom>
        </p:spPr>
      </p:pic>
    </p:spTree>
    <p:extLst>
      <p:ext uri="{BB962C8B-B14F-4D97-AF65-F5344CB8AC3E}">
        <p14:creationId xmlns:p14="http://schemas.microsoft.com/office/powerpoint/2010/main" val="2946367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srcRect l="12922" t="3735" r="12792" b="3735"/>
          <a:stretch/>
        </p:blipFill>
        <p:spPr>
          <a:xfrm>
            <a:off x="1115616" y="620688"/>
            <a:ext cx="7416824" cy="5542915"/>
          </a:xfrm>
          <a:prstGeom prst="rect">
            <a:avLst/>
          </a:prstGeom>
        </p:spPr>
      </p:pic>
    </p:spTree>
    <p:extLst>
      <p:ext uri="{BB962C8B-B14F-4D97-AF65-F5344CB8AC3E}">
        <p14:creationId xmlns:p14="http://schemas.microsoft.com/office/powerpoint/2010/main" val="21750166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p:cNvPicPr>
            <a:picLocks noChangeAspect="1"/>
          </p:cNvPicPr>
          <p:nvPr/>
        </p:nvPicPr>
        <p:blipFill rotWithShape="1">
          <a:blip r:embed="rId3"/>
          <a:srcRect l="12791" t="3735" r="13382" b="3735"/>
          <a:stretch/>
        </p:blipFill>
        <p:spPr>
          <a:xfrm>
            <a:off x="1115616" y="620688"/>
            <a:ext cx="7252125" cy="5453598"/>
          </a:xfrm>
          <a:prstGeom prst="rect">
            <a:avLst/>
          </a:prstGeom>
        </p:spPr>
      </p:pic>
    </p:spTree>
    <p:extLst>
      <p:ext uri="{BB962C8B-B14F-4D97-AF65-F5344CB8AC3E}">
        <p14:creationId xmlns:p14="http://schemas.microsoft.com/office/powerpoint/2010/main" val="1964415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p:cNvSpPr txBox="1"/>
          <p:nvPr/>
        </p:nvSpPr>
        <p:spPr>
          <a:xfrm>
            <a:off x="2411760" y="692696"/>
            <a:ext cx="54006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800" dirty="0" smtClean="0"/>
              <a:t>Tiempo del recurso Humano</a:t>
            </a:r>
            <a:endParaRPr lang="es-CO" sz="2800" dirty="0"/>
          </a:p>
        </p:txBody>
      </p:sp>
      <p:pic>
        <p:nvPicPr>
          <p:cNvPr id="5" name="Imagen 4"/>
          <p:cNvPicPr>
            <a:picLocks noChangeAspect="1"/>
          </p:cNvPicPr>
          <p:nvPr/>
        </p:nvPicPr>
        <p:blipFill rotWithShape="1">
          <a:blip r:embed="rId3"/>
          <a:srcRect l="13661" t="3735" r="13382" b="3735"/>
          <a:stretch/>
        </p:blipFill>
        <p:spPr>
          <a:xfrm>
            <a:off x="1547664" y="1412776"/>
            <a:ext cx="5904656" cy="4493162"/>
          </a:xfrm>
          <a:prstGeom prst="rect">
            <a:avLst/>
          </a:prstGeom>
        </p:spPr>
      </p:pic>
    </p:spTree>
    <p:extLst>
      <p:ext uri="{BB962C8B-B14F-4D97-AF65-F5344CB8AC3E}">
        <p14:creationId xmlns:p14="http://schemas.microsoft.com/office/powerpoint/2010/main" val="1015451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CuadroTexto 2"/>
          <p:cNvSpPr txBox="1"/>
          <p:nvPr/>
        </p:nvSpPr>
        <p:spPr>
          <a:xfrm>
            <a:off x="2411760" y="692696"/>
            <a:ext cx="5400600"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800" dirty="0" smtClean="0"/>
              <a:t>Tiempo del recurso Humano</a:t>
            </a:r>
            <a:endParaRPr lang="es-CO" sz="2800" dirty="0"/>
          </a:p>
        </p:txBody>
      </p:sp>
      <p:pic>
        <p:nvPicPr>
          <p:cNvPr id="4" name="Imagen 3"/>
          <p:cNvPicPr>
            <a:picLocks noChangeAspect="1"/>
          </p:cNvPicPr>
          <p:nvPr/>
        </p:nvPicPr>
        <p:blipFill rotWithShape="1">
          <a:blip r:embed="rId3"/>
          <a:srcRect l="13382" t="3735" r="12791" b="7672"/>
          <a:stretch/>
        </p:blipFill>
        <p:spPr>
          <a:xfrm>
            <a:off x="1331640" y="1340768"/>
            <a:ext cx="6696744" cy="4821656"/>
          </a:xfrm>
          <a:prstGeom prst="rect">
            <a:avLst/>
          </a:prstGeom>
        </p:spPr>
      </p:pic>
    </p:spTree>
    <p:extLst>
      <p:ext uri="{BB962C8B-B14F-4D97-AF65-F5344CB8AC3E}">
        <p14:creationId xmlns:p14="http://schemas.microsoft.com/office/powerpoint/2010/main" val="25985912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sp>
        <p:nvSpPr>
          <p:cNvPr id="3" name="Rectángulo redondeado 2"/>
          <p:cNvSpPr/>
          <p:nvPr/>
        </p:nvSpPr>
        <p:spPr>
          <a:xfrm>
            <a:off x="319109" y="1556792"/>
            <a:ext cx="8537075" cy="37444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endParaRPr lang="es-CO" sz="2000" dirty="0" smtClean="0">
              <a:latin typeface="Georgia" panose="02040502050405020303" pitchFamily="18" charset="0"/>
            </a:endParaRPr>
          </a:p>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Es la lista de tareas, previamente definidas por el  equipo en una reunión de planificación de la iteración (Sprint </a:t>
            </a:r>
            <a:r>
              <a:rPr lang="es-CO" sz="1600" dirty="0" err="1" smtClean="0">
                <a:latin typeface="Georgia" panose="02040502050405020303" pitchFamily="18" charset="0"/>
              </a:rPr>
              <a:t>Planning</a:t>
            </a:r>
            <a:r>
              <a:rPr lang="es-CO" sz="1600" dirty="0" smtClean="0">
                <a:latin typeface="Georgia" panose="02040502050405020303" pitchFamily="18" charset="0"/>
              </a:rPr>
              <a:t>) como plan para completar los requisitos para la iteración y que se compromete para demostrar al cliente al final de la iteración., en forma de incremento de producto para ser entregado.</a:t>
            </a:r>
          </a:p>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 Se revisa el PB y se determinan los elementos de alta prioridad que puedan realísticamente ser incluidos en el Sprint.</a:t>
            </a:r>
          </a:p>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Se determina la “ velocidad del equipo para determinar el tiempo ( esfuerzo).</a:t>
            </a:r>
          </a:p>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Se dividen los elementos del PB en tareas. </a:t>
            </a:r>
          </a:p>
          <a:p>
            <a:pPr algn="just">
              <a:lnSpc>
                <a:spcPct val="150000"/>
              </a:lnSpc>
            </a:pPr>
            <a:endParaRPr lang="es-CO" sz="1600" dirty="0" smtClean="0">
              <a:latin typeface="Georgia" panose="02040502050405020303" pitchFamily="18" charset="0"/>
            </a:endParaRPr>
          </a:p>
          <a:p>
            <a:pPr marL="342900" indent="-342900" algn="just">
              <a:lnSpc>
                <a:spcPct val="150000"/>
              </a:lnSpc>
              <a:buFont typeface="Arial" panose="020B0604020202020204" pitchFamily="34" charset="0"/>
              <a:buChar char="•"/>
            </a:pPr>
            <a:endParaRPr lang="es-CO" sz="1600" dirty="0" smtClean="0">
              <a:latin typeface="Georgia" panose="02040502050405020303" pitchFamily="18" charset="0"/>
            </a:endParaRPr>
          </a:p>
          <a:p>
            <a:pPr algn="ctr">
              <a:lnSpc>
                <a:spcPct val="150000"/>
              </a:lnSpc>
            </a:pPr>
            <a:endParaRPr lang="es-CO" dirty="0">
              <a:latin typeface="Georgia" panose="02040502050405020303" pitchFamily="18" charset="0"/>
            </a:endParaRPr>
          </a:p>
        </p:txBody>
      </p:sp>
    </p:spTree>
    <p:extLst>
      <p:ext uri="{BB962C8B-B14F-4D97-AF65-F5344CB8AC3E}">
        <p14:creationId xmlns:p14="http://schemas.microsoft.com/office/powerpoint/2010/main" val="1846704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sp>
        <p:nvSpPr>
          <p:cNvPr id="3" name="Rectángulo redondeado 2"/>
          <p:cNvSpPr/>
          <p:nvPr/>
        </p:nvSpPr>
        <p:spPr>
          <a:xfrm>
            <a:off x="323528" y="1484784"/>
            <a:ext cx="8537075" cy="41764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endParaRPr lang="es-CO" sz="2000" dirty="0" smtClean="0">
              <a:latin typeface="Georgia" panose="02040502050405020303" pitchFamily="18" charset="0"/>
            </a:endParaRPr>
          </a:p>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Esta </a:t>
            </a:r>
            <a:r>
              <a:rPr lang="es-CO" sz="1600" dirty="0">
                <a:latin typeface="Georgia" panose="02040502050405020303" pitchFamily="18" charset="0"/>
              </a:rPr>
              <a:t>lista permite ver las tareas donde el equipo </a:t>
            </a:r>
            <a:r>
              <a:rPr lang="es-CO" sz="1600" dirty="0" smtClean="0">
                <a:latin typeface="Georgia" panose="02040502050405020303" pitchFamily="18" charset="0"/>
              </a:rPr>
              <a:t>tiene problemas </a:t>
            </a:r>
            <a:r>
              <a:rPr lang="es-CO" sz="1600" dirty="0">
                <a:latin typeface="Georgia" panose="02040502050405020303" pitchFamily="18" charset="0"/>
              </a:rPr>
              <a:t>y no avanza, con lo que le permite tomar decisiones al respecto.</a:t>
            </a:r>
          </a:p>
          <a:p>
            <a:pPr marL="342900" indent="-342900" algn="just">
              <a:buFont typeface="Arial" panose="020B0604020202020204" pitchFamily="34" charset="0"/>
              <a:buChar char="•"/>
            </a:pPr>
            <a:endParaRPr lang="es-CO" sz="1600" dirty="0" smtClean="0">
              <a:latin typeface="Georgia" panose="02040502050405020303" pitchFamily="18" charset="0"/>
            </a:endParaRPr>
          </a:p>
          <a:p>
            <a:pPr marL="342900" indent="-342900" algn="just">
              <a:buFont typeface="Arial" panose="020B0604020202020204" pitchFamily="34" charset="0"/>
              <a:buChar char="•"/>
            </a:pPr>
            <a:r>
              <a:rPr lang="es-CO" sz="1600" dirty="0" smtClean="0">
                <a:latin typeface="Georgia" panose="02040502050405020303" pitchFamily="18" charset="0"/>
              </a:rPr>
              <a:t>Para </a:t>
            </a:r>
            <a:r>
              <a:rPr lang="es-CO" sz="1600" dirty="0">
                <a:latin typeface="Georgia" panose="02040502050405020303" pitchFamily="18" charset="0"/>
              </a:rPr>
              <a:t>cada uno de los </a:t>
            </a:r>
            <a:r>
              <a:rPr lang="es-CO" sz="1600" dirty="0" smtClean="0">
                <a:latin typeface="Georgia" panose="02040502050405020303" pitchFamily="18" charset="0"/>
              </a:rPr>
              <a:t>requisitos </a:t>
            </a:r>
            <a:r>
              <a:rPr lang="es-CO" sz="1600" dirty="0">
                <a:latin typeface="Georgia" panose="02040502050405020303" pitchFamily="18" charset="0"/>
              </a:rPr>
              <a:t>se muestran sus tareas, el esfuerzo pendiente para finalizarlas y la </a:t>
            </a:r>
            <a:r>
              <a:rPr lang="es-CO" sz="1600" dirty="0" smtClean="0">
                <a:latin typeface="Georgia" panose="02040502050405020303" pitchFamily="18" charset="0"/>
              </a:rPr>
              <a:t>auto asignación </a:t>
            </a:r>
            <a:r>
              <a:rPr lang="es-CO" sz="1600" dirty="0">
                <a:latin typeface="Georgia" panose="02040502050405020303" pitchFamily="18" charset="0"/>
              </a:rPr>
              <a:t>que han hecho los miembros del equipo</a:t>
            </a:r>
            <a:r>
              <a:rPr lang="es-CO" sz="1600" dirty="0" smtClean="0">
                <a:latin typeface="Georgia" panose="02040502050405020303" pitchFamily="18" charset="0"/>
              </a:rPr>
              <a:t>.</a:t>
            </a:r>
          </a:p>
          <a:p>
            <a:pPr algn="just"/>
            <a:endParaRPr lang="es-CO" sz="1600" dirty="0">
              <a:latin typeface="Georgia" panose="02040502050405020303" pitchFamily="18" charset="0"/>
            </a:endParaRPr>
          </a:p>
          <a:p>
            <a:pPr marL="285750" indent="-285750" algn="just">
              <a:buFont typeface="Arial" panose="020B0604020202020204" pitchFamily="34" charset="0"/>
              <a:buChar char="•"/>
            </a:pPr>
            <a:r>
              <a:rPr lang="es-CO" sz="1600" dirty="0">
                <a:latin typeface="Georgia" panose="02040502050405020303" pitchFamily="18" charset="0"/>
              </a:rPr>
              <a:t>La Lista de </a:t>
            </a:r>
            <a:r>
              <a:rPr lang="es-CO" sz="1600" dirty="0" smtClean="0">
                <a:latin typeface="Georgia" panose="02040502050405020303" pitchFamily="18" charset="0"/>
              </a:rPr>
              <a:t>pendientes </a:t>
            </a:r>
            <a:r>
              <a:rPr lang="es-CO" sz="1600" dirty="0">
                <a:latin typeface="Georgia" panose="02040502050405020303" pitchFamily="18" charset="0"/>
              </a:rPr>
              <a:t>del </a:t>
            </a:r>
            <a:r>
              <a:rPr lang="es-CO" sz="1600" dirty="0" smtClean="0">
                <a:latin typeface="Georgia" panose="02040502050405020303" pitchFamily="18" charset="0"/>
              </a:rPr>
              <a:t>sprint </a:t>
            </a:r>
            <a:r>
              <a:rPr lang="es-CO" sz="1600" dirty="0">
                <a:latin typeface="Georgia" panose="02040502050405020303" pitchFamily="18" charset="0"/>
              </a:rPr>
              <a:t>es una predicción hecha por el </a:t>
            </a:r>
            <a:r>
              <a:rPr lang="es-CO" sz="1600" dirty="0" smtClean="0">
                <a:latin typeface="Georgia" panose="02040502050405020303" pitchFamily="18" charset="0"/>
              </a:rPr>
              <a:t>equipo </a:t>
            </a:r>
            <a:r>
              <a:rPr lang="es-CO" sz="1600" dirty="0">
                <a:latin typeface="Georgia" panose="02040502050405020303" pitchFamily="18" charset="0"/>
              </a:rPr>
              <a:t>de </a:t>
            </a:r>
            <a:r>
              <a:rPr lang="es-CO" sz="1600" dirty="0" smtClean="0">
                <a:latin typeface="Georgia" panose="02040502050405020303" pitchFamily="18" charset="0"/>
              </a:rPr>
              <a:t>desarrollo </a:t>
            </a:r>
            <a:r>
              <a:rPr lang="es-CO" sz="1600" dirty="0">
                <a:latin typeface="Georgia" panose="02040502050405020303" pitchFamily="18" charset="0"/>
              </a:rPr>
              <a:t>acerca de qué funcionalidad formará parte del próximo Incremento y del trabajo necesario para entregar esa funcionalidad en un Incremento “Terminado</a:t>
            </a:r>
            <a:r>
              <a:rPr lang="es-CO" sz="1600" dirty="0" smtClean="0">
                <a:latin typeface="Georgia" panose="02040502050405020303" pitchFamily="18" charset="0"/>
              </a:rPr>
              <a:t>”.</a:t>
            </a:r>
          </a:p>
          <a:p>
            <a:pPr algn="just"/>
            <a:endParaRPr lang="es-CO" sz="1600" dirty="0" smtClean="0">
              <a:latin typeface="Georgia" panose="02040502050405020303" pitchFamily="18" charset="0"/>
            </a:endParaRPr>
          </a:p>
          <a:p>
            <a:pPr marL="285750" indent="-285750" algn="just">
              <a:buFont typeface="Arial" panose="020B0604020202020204" pitchFamily="34" charset="0"/>
              <a:buChar char="•"/>
            </a:pPr>
            <a:r>
              <a:rPr lang="es-CO" sz="1600" dirty="0" smtClean="0">
                <a:latin typeface="Georgia" panose="02040502050405020303" pitchFamily="18" charset="0"/>
              </a:rPr>
              <a:t>La planeación de las tareas se deben realizar en horas ( 2,4,6,8) es importante indicar que no se debe sobrepasar las 8 horas, si supera este numero se debe dividir en </a:t>
            </a:r>
            <a:r>
              <a:rPr lang="es-CO" sz="1600" dirty="0" err="1" smtClean="0">
                <a:latin typeface="Georgia" panose="02040502050405020303" pitchFamily="18" charset="0"/>
              </a:rPr>
              <a:t>subtareas</a:t>
            </a:r>
            <a:r>
              <a:rPr lang="es-CO" sz="1600" dirty="0" smtClean="0">
                <a:latin typeface="Georgia" panose="02040502050405020303" pitchFamily="18" charset="0"/>
              </a:rPr>
              <a:t>.</a:t>
            </a:r>
          </a:p>
          <a:p>
            <a:pPr marL="285750" indent="-285750" algn="just">
              <a:buFont typeface="Arial" panose="020B0604020202020204" pitchFamily="34" charset="0"/>
              <a:buChar char="•"/>
            </a:pPr>
            <a:r>
              <a:rPr lang="es-CO" sz="1600" dirty="0" smtClean="0">
                <a:latin typeface="Georgia" panose="02040502050405020303" pitchFamily="18" charset="0"/>
              </a:rPr>
              <a:t> </a:t>
            </a:r>
            <a:r>
              <a:rPr lang="es-CO" sz="1600" dirty="0">
                <a:latin typeface="Georgia" panose="02040502050405020303" pitchFamily="18" charset="0"/>
              </a:rPr>
              <a:t/>
            </a:r>
            <a:br>
              <a:rPr lang="es-CO" sz="1600" dirty="0">
                <a:latin typeface="Georgia" panose="02040502050405020303" pitchFamily="18" charset="0"/>
              </a:rPr>
            </a:br>
            <a:endParaRPr lang="es-CO" sz="1600" dirty="0">
              <a:latin typeface="Georgia" panose="02040502050405020303" pitchFamily="18" charset="0"/>
            </a:endParaRPr>
          </a:p>
          <a:p>
            <a:pPr algn="ctr">
              <a:lnSpc>
                <a:spcPct val="150000"/>
              </a:lnSpc>
            </a:pPr>
            <a:endParaRPr lang="es-CO" dirty="0">
              <a:latin typeface="Georgia" panose="02040502050405020303" pitchFamily="18" charset="0"/>
            </a:endParaRPr>
          </a:p>
        </p:txBody>
      </p:sp>
    </p:spTree>
    <p:extLst>
      <p:ext uri="{BB962C8B-B14F-4D97-AF65-F5344CB8AC3E}">
        <p14:creationId xmlns:p14="http://schemas.microsoft.com/office/powerpoint/2010/main" val="1760990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sp>
        <p:nvSpPr>
          <p:cNvPr id="3" name="Rectángulo redondeado 2"/>
          <p:cNvSpPr/>
          <p:nvPr/>
        </p:nvSpPr>
        <p:spPr>
          <a:xfrm>
            <a:off x="456994" y="1556792"/>
            <a:ext cx="7798177" cy="3384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r>
              <a:rPr lang="es-CO" sz="1600" dirty="0" smtClean="0">
                <a:latin typeface="Georgia" panose="02040502050405020303" pitchFamily="18" charset="0"/>
              </a:rPr>
              <a:t>Cuando </a:t>
            </a:r>
            <a:r>
              <a:rPr lang="es-CO" sz="1600" dirty="0">
                <a:latin typeface="Georgia" panose="02040502050405020303" pitchFamily="18" charset="0"/>
              </a:rPr>
              <a:t>se requiere nuevo trabajo, el Equipo de </a:t>
            </a:r>
            <a:r>
              <a:rPr lang="es-CO" sz="1600" dirty="0" smtClean="0">
                <a:latin typeface="Georgia" panose="02040502050405020303" pitchFamily="18" charset="0"/>
              </a:rPr>
              <a:t>desarrollo </a:t>
            </a:r>
            <a:r>
              <a:rPr lang="es-CO" sz="1600" dirty="0">
                <a:latin typeface="Georgia" panose="02040502050405020303" pitchFamily="18" charset="0"/>
              </a:rPr>
              <a:t>lo adiciona a la </a:t>
            </a:r>
            <a:r>
              <a:rPr lang="es-CO" sz="1600" dirty="0" smtClean="0">
                <a:latin typeface="Georgia" panose="02040502050405020303" pitchFamily="18" charset="0"/>
              </a:rPr>
              <a:t>lista </a:t>
            </a:r>
            <a:r>
              <a:rPr lang="es-CO" sz="1600" dirty="0">
                <a:latin typeface="Georgia" panose="02040502050405020303" pitchFamily="18" charset="0"/>
              </a:rPr>
              <a:t>de </a:t>
            </a:r>
            <a:r>
              <a:rPr lang="es-CO" sz="1600" dirty="0" smtClean="0">
                <a:latin typeface="Georgia" panose="02040502050405020303" pitchFamily="18" charset="0"/>
              </a:rPr>
              <a:t>pendientes </a:t>
            </a:r>
            <a:r>
              <a:rPr lang="es-CO" sz="1600" dirty="0">
                <a:latin typeface="Georgia" panose="02040502050405020303" pitchFamily="18" charset="0"/>
              </a:rPr>
              <a:t>del Sprint. A medida que el trabajo se ejecuta o se completa se va actualizando la estimación de trabajo restante. Cuando algún elemento del plan se considera innecesario, es eliminado. Solo el Equipo de Desarrollo puede cambiar </a:t>
            </a:r>
            <a:r>
              <a:rPr lang="es-CO" sz="1600" dirty="0" smtClean="0">
                <a:latin typeface="Georgia" panose="02040502050405020303" pitchFamily="18" charset="0"/>
              </a:rPr>
              <a:t>la </a:t>
            </a:r>
            <a:r>
              <a:rPr lang="es-CO" sz="1600" dirty="0">
                <a:latin typeface="Georgia" panose="02040502050405020303" pitchFamily="18" charset="0"/>
              </a:rPr>
              <a:t>Lista de </a:t>
            </a:r>
            <a:r>
              <a:rPr lang="es-CO" sz="1600" dirty="0" smtClean="0">
                <a:latin typeface="Georgia" panose="02040502050405020303" pitchFamily="18" charset="0"/>
              </a:rPr>
              <a:t>pendientes </a:t>
            </a:r>
            <a:r>
              <a:rPr lang="es-CO" sz="1600" dirty="0">
                <a:latin typeface="Georgia" panose="02040502050405020303" pitchFamily="18" charset="0"/>
              </a:rPr>
              <a:t>del Sprint durante un Sprint. La Lista de </a:t>
            </a:r>
            <a:r>
              <a:rPr lang="es-CO" sz="1600" dirty="0" smtClean="0">
                <a:latin typeface="Georgia" panose="02040502050405020303" pitchFamily="18" charset="0"/>
              </a:rPr>
              <a:t>pendientes </a:t>
            </a:r>
            <a:r>
              <a:rPr lang="es-CO" sz="1600" dirty="0">
                <a:latin typeface="Georgia" panose="02040502050405020303" pitchFamily="18" charset="0"/>
              </a:rPr>
              <a:t>del Sprint es una imagen visible en tiempo real del trabajo que el Equipo de Desarrollo planea llevar a cabo durante el Sprint y pertenece únicamente al Equipo de </a:t>
            </a:r>
            <a:r>
              <a:rPr lang="es-CO" sz="1600" dirty="0" smtClean="0">
                <a:latin typeface="Georgia" panose="02040502050405020303" pitchFamily="18" charset="0"/>
              </a:rPr>
              <a:t>desarrollo</a:t>
            </a:r>
            <a:r>
              <a:rPr lang="es-CO" sz="1600" dirty="0">
                <a:latin typeface="Georgia" panose="02040502050405020303" pitchFamily="18" charset="0"/>
              </a:rPr>
              <a:t>. </a:t>
            </a:r>
            <a:endParaRPr lang="es-CO" dirty="0">
              <a:latin typeface="Georgia" panose="02040502050405020303" pitchFamily="18" charset="0"/>
            </a:endParaRPr>
          </a:p>
        </p:txBody>
      </p:sp>
    </p:spTree>
    <p:extLst>
      <p:ext uri="{BB962C8B-B14F-4D97-AF65-F5344CB8AC3E}">
        <p14:creationId xmlns:p14="http://schemas.microsoft.com/office/powerpoint/2010/main" val="3138341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smtClean="0"/>
              <a:t>El primer equipo de </a:t>
            </a:r>
            <a:r>
              <a:rPr lang="es-ES" sz="2000" dirty="0" err="1" smtClean="0"/>
              <a:t>Scrum</a:t>
            </a:r>
            <a:r>
              <a:rPr lang="es-ES" sz="2000" dirty="0" smtClean="0"/>
              <a:t> fue creado  en el año 1993  por Jeff Sutherland,</a:t>
            </a:r>
          </a:p>
          <a:p>
            <a:pPr marL="342900" indent="-342900" algn="just">
              <a:buFont typeface="Wingdings" pitchFamily="2" charset="2"/>
              <a:buChar char="q"/>
            </a:pPr>
            <a:r>
              <a:rPr lang="es-ES" sz="2000" dirty="0" smtClean="0"/>
              <a:t>El marco de trabajo </a:t>
            </a:r>
            <a:r>
              <a:rPr lang="es-ES" sz="2000" dirty="0" err="1" smtClean="0"/>
              <a:t>Scrum</a:t>
            </a:r>
            <a:r>
              <a:rPr lang="es-ES" sz="2000" dirty="0" smtClean="0"/>
              <a:t> se formalizó en el año 1995 por Ken </a:t>
            </a:r>
            <a:r>
              <a:rPr lang="es-ES" sz="2000" dirty="0" err="1" smtClean="0"/>
              <a:t>Schwaber</a:t>
            </a:r>
            <a:r>
              <a:rPr lang="es-ES" sz="2000" dirty="0" smtClean="0"/>
              <a:t> 1995.</a:t>
            </a:r>
          </a:p>
          <a:p>
            <a:pPr marL="342900" indent="-342900" algn="just">
              <a:buFont typeface="Wingdings" pitchFamily="2" charset="2"/>
              <a:buChar char="q"/>
            </a:pPr>
            <a:r>
              <a:rPr lang="es-ES" sz="2000" dirty="0" smtClean="0"/>
              <a:t>Es usado por empresas como: </a:t>
            </a:r>
            <a:r>
              <a:rPr lang="es-ES" sz="2000" dirty="0" err="1" smtClean="0"/>
              <a:t>Yahoo</a:t>
            </a:r>
            <a:r>
              <a:rPr lang="es-ES" sz="2000" dirty="0" smtClean="0"/>
              <a:t>, Microsoft, Google, Motorola, SAP, Cisco, GE, </a:t>
            </a:r>
            <a:r>
              <a:rPr lang="es-ES" sz="2000" dirty="0" err="1" smtClean="0"/>
              <a:t>CapitalOne</a:t>
            </a:r>
            <a:r>
              <a:rPr lang="es-ES" sz="2000" dirty="0"/>
              <a:t>.</a:t>
            </a:r>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a:solidFill>
                  <a:schemeClr val="tx1"/>
                </a:solidFill>
                <a:latin typeface="Berlin Sans FB" pitchFamily="34" charset="0"/>
              </a:rPr>
              <a:t>SCRUM</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2762378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sp>
        <p:nvSpPr>
          <p:cNvPr id="3" name="Rectángulo redondeado 2"/>
          <p:cNvSpPr/>
          <p:nvPr/>
        </p:nvSpPr>
        <p:spPr>
          <a:xfrm>
            <a:off x="539552" y="1916832"/>
            <a:ext cx="8075446" cy="338437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342900" indent="-342900" algn="just">
              <a:lnSpc>
                <a:spcPct val="150000"/>
              </a:lnSpc>
              <a:buFont typeface="Arial" panose="020B0604020202020204" pitchFamily="34" charset="0"/>
              <a:buChar char="•"/>
            </a:pPr>
            <a:endParaRPr lang="es-CO" dirty="0">
              <a:latin typeface="Georgia" panose="02040502050405020303" pitchFamily="18" charset="0"/>
            </a:endParaRPr>
          </a:p>
          <a:p>
            <a:pPr marL="342900" indent="-342900" algn="just">
              <a:lnSpc>
                <a:spcPct val="150000"/>
              </a:lnSpc>
              <a:buFont typeface="Arial" panose="020B0604020202020204" pitchFamily="34" charset="0"/>
              <a:buChar char="•"/>
            </a:pPr>
            <a:r>
              <a:rPr lang="es-CO" dirty="0">
                <a:latin typeface="Georgia" panose="02040502050405020303" pitchFamily="18" charset="0"/>
              </a:rPr>
              <a:t>En cualquier momento durante un Sprint es posible sumar el trabajo restante total en los elementos de la Lista de Pendientes del Sprint</a:t>
            </a:r>
            <a:r>
              <a:rPr lang="es-CO" dirty="0" smtClean="0">
                <a:latin typeface="Georgia" panose="02040502050405020303" pitchFamily="18" charset="0"/>
              </a:rPr>
              <a:t>.</a:t>
            </a:r>
          </a:p>
          <a:p>
            <a:pPr algn="just">
              <a:lnSpc>
                <a:spcPct val="150000"/>
              </a:lnSpc>
            </a:pPr>
            <a:endParaRPr lang="es-CO" dirty="0">
              <a:latin typeface="Georgia" panose="02040502050405020303" pitchFamily="18" charset="0"/>
            </a:endParaRPr>
          </a:p>
          <a:p>
            <a:pPr marL="342900" indent="-342900" algn="just">
              <a:lnSpc>
                <a:spcPct val="150000"/>
              </a:lnSpc>
              <a:buFont typeface="Arial" panose="020B0604020202020204" pitchFamily="34" charset="0"/>
              <a:buChar char="•"/>
            </a:pPr>
            <a:r>
              <a:rPr lang="es-CO" dirty="0">
                <a:latin typeface="Georgia" panose="02040502050405020303" pitchFamily="18" charset="0"/>
              </a:rPr>
              <a:t> El Equipo de Desarrollo hace seguimiento de este trabajo restante total al menos en cada </a:t>
            </a:r>
            <a:r>
              <a:rPr lang="es-CO" dirty="0" err="1">
                <a:latin typeface="Georgia" panose="02040502050405020303" pitchFamily="18" charset="0"/>
              </a:rPr>
              <a:t>Scrum</a:t>
            </a:r>
            <a:r>
              <a:rPr lang="es-CO" dirty="0">
                <a:latin typeface="Georgia" panose="02040502050405020303" pitchFamily="18" charset="0"/>
              </a:rPr>
              <a:t> Diario para proyectar la posibilidad de conseguir el Objetivo del Sprint.</a:t>
            </a:r>
          </a:p>
        </p:txBody>
      </p:sp>
    </p:spTree>
    <p:extLst>
      <p:ext uri="{BB962C8B-B14F-4D97-AF65-F5344CB8AC3E}">
        <p14:creationId xmlns:p14="http://schemas.microsoft.com/office/powerpoint/2010/main" val="3509167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graphicFrame>
        <p:nvGraphicFramePr>
          <p:cNvPr id="5" name="Tabla 4"/>
          <p:cNvGraphicFramePr>
            <a:graphicFrameLocks noGrp="1"/>
          </p:cNvGraphicFramePr>
          <p:nvPr>
            <p:extLst>
              <p:ext uri="{D42A27DB-BD31-4B8C-83A1-F6EECF244321}">
                <p14:modId xmlns:p14="http://schemas.microsoft.com/office/powerpoint/2010/main" val="3250963026"/>
              </p:ext>
            </p:extLst>
          </p:nvPr>
        </p:nvGraphicFramePr>
        <p:xfrm>
          <a:off x="323524" y="1772816"/>
          <a:ext cx="8496947" cy="2701925"/>
        </p:xfrm>
        <a:graphic>
          <a:graphicData uri="http://schemas.openxmlformats.org/drawingml/2006/table">
            <a:tbl>
              <a:tblPr firstRow="1" firstCol="1" bandRow="1">
                <a:tableStyleId>{5C22544A-7EE6-4342-B048-85BDC9FD1C3A}</a:tableStyleId>
              </a:tblPr>
              <a:tblGrid>
                <a:gridCol w="923477">
                  <a:extLst>
                    <a:ext uri="{9D8B030D-6E8A-4147-A177-3AD203B41FA5}">
                      <a16:colId xmlns:a16="http://schemas.microsoft.com/office/drawing/2014/main" val="4013519555"/>
                    </a:ext>
                  </a:extLst>
                </a:gridCol>
                <a:gridCol w="1061661">
                  <a:extLst>
                    <a:ext uri="{9D8B030D-6E8A-4147-A177-3AD203B41FA5}">
                      <a16:colId xmlns:a16="http://schemas.microsoft.com/office/drawing/2014/main" val="3829225458"/>
                    </a:ext>
                  </a:extLst>
                </a:gridCol>
                <a:gridCol w="824895">
                  <a:extLst>
                    <a:ext uri="{9D8B030D-6E8A-4147-A177-3AD203B41FA5}">
                      <a16:colId xmlns:a16="http://schemas.microsoft.com/office/drawing/2014/main" val="522309346"/>
                    </a:ext>
                  </a:extLst>
                </a:gridCol>
                <a:gridCol w="783606">
                  <a:extLst>
                    <a:ext uri="{9D8B030D-6E8A-4147-A177-3AD203B41FA5}">
                      <a16:colId xmlns:a16="http://schemas.microsoft.com/office/drawing/2014/main" val="2863290017"/>
                    </a:ext>
                  </a:extLst>
                </a:gridCol>
                <a:gridCol w="574646">
                  <a:extLst>
                    <a:ext uri="{9D8B030D-6E8A-4147-A177-3AD203B41FA5}">
                      <a16:colId xmlns:a16="http://schemas.microsoft.com/office/drawing/2014/main" val="3542064151"/>
                    </a:ext>
                  </a:extLst>
                </a:gridCol>
                <a:gridCol w="757487">
                  <a:extLst>
                    <a:ext uri="{9D8B030D-6E8A-4147-A177-3AD203B41FA5}">
                      <a16:colId xmlns:a16="http://schemas.microsoft.com/office/drawing/2014/main" val="1820405133"/>
                    </a:ext>
                  </a:extLst>
                </a:gridCol>
                <a:gridCol w="688394">
                  <a:extLst>
                    <a:ext uri="{9D8B030D-6E8A-4147-A177-3AD203B41FA5}">
                      <a16:colId xmlns:a16="http://schemas.microsoft.com/office/drawing/2014/main" val="673759920"/>
                    </a:ext>
                  </a:extLst>
                </a:gridCol>
                <a:gridCol w="480275">
                  <a:extLst>
                    <a:ext uri="{9D8B030D-6E8A-4147-A177-3AD203B41FA5}">
                      <a16:colId xmlns:a16="http://schemas.microsoft.com/office/drawing/2014/main" val="3550774815"/>
                    </a:ext>
                  </a:extLst>
                </a:gridCol>
                <a:gridCol w="199692">
                  <a:extLst>
                    <a:ext uri="{9D8B030D-6E8A-4147-A177-3AD203B41FA5}">
                      <a16:colId xmlns:a16="http://schemas.microsoft.com/office/drawing/2014/main" val="57235068"/>
                    </a:ext>
                  </a:extLst>
                </a:gridCol>
                <a:gridCol w="516507">
                  <a:extLst>
                    <a:ext uri="{9D8B030D-6E8A-4147-A177-3AD203B41FA5}">
                      <a16:colId xmlns:a16="http://schemas.microsoft.com/office/drawing/2014/main" val="857101947"/>
                    </a:ext>
                  </a:extLst>
                </a:gridCol>
                <a:gridCol w="456684">
                  <a:extLst>
                    <a:ext uri="{9D8B030D-6E8A-4147-A177-3AD203B41FA5}">
                      <a16:colId xmlns:a16="http://schemas.microsoft.com/office/drawing/2014/main" val="961115703"/>
                    </a:ext>
                  </a:extLst>
                </a:gridCol>
                <a:gridCol w="151952">
                  <a:extLst>
                    <a:ext uri="{9D8B030D-6E8A-4147-A177-3AD203B41FA5}">
                      <a16:colId xmlns:a16="http://schemas.microsoft.com/office/drawing/2014/main" val="50885392"/>
                    </a:ext>
                  </a:extLst>
                </a:gridCol>
                <a:gridCol w="597396">
                  <a:extLst>
                    <a:ext uri="{9D8B030D-6E8A-4147-A177-3AD203B41FA5}">
                      <a16:colId xmlns:a16="http://schemas.microsoft.com/office/drawing/2014/main" val="1180926877"/>
                    </a:ext>
                  </a:extLst>
                </a:gridCol>
                <a:gridCol w="480275">
                  <a:extLst>
                    <a:ext uri="{9D8B030D-6E8A-4147-A177-3AD203B41FA5}">
                      <a16:colId xmlns:a16="http://schemas.microsoft.com/office/drawing/2014/main" val="3498051294"/>
                    </a:ext>
                  </a:extLst>
                </a:gridCol>
              </a:tblGrid>
              <a:tr h="190500">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gridSpan="2">
                  <a:txBody>
                    <a:bodyPr/>
                    <a:lstStyle/>
                    <a:p>
                      <a:pPr algn="ctr">
                        <a:lnSpc>
                          <a:spcPct val="107000"/>
                        </a:lnSpc>
                        <a:spcAft>
                          <a:spcPts val="0"/>
                        </a:spcAft>
                      </a:pPr>
                      <a:r>
                        <a:rPr lang="es-CO" sz="1100">
                          <a:effectLst/>
                        </a:rPr>
                        <a:t>Día 1</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s-CO"/>
                    </a:p>
                  </a:txBody>
                  <a:tcPr/>
                </a:tc>
                <a:tc>
                  <a:txBody>
                    <a:bodyPr/>
                    <a:lstStyle/>
                    <a:p>
                      <a:pPr algn="ct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07000"/>
                        </a:lnSpc>
                        <a:spcAft>
                          <a:spcPts val="0"/>
                        </a:spcAft>
                      </a:pPr>
                      <a:r>
                        <a:rPr lang="es-CO" sz="1100">
                          <a:effectLst/>
                        </a:rPr>
                        <a:t>Día 2</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s-CO"/>
                    </a:p>
                  </a:txBody>
                  <a:tcPr/>
                </a:tc>
                <a:tc>
                  <a:txBody>
                    <a:bodyPr/>
                    <a:lstStyle/>
                    <a:p>
                      <a:pPr algn="ct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07000"/>
                        </a:lnSpc>
                        <a:spcAft>
                          <a:spcPts val="0"/>
                        </a:spcAft>
                      </a:pPr>
                      <a:r>
                        <a:rPr lang="es-CO" sz="1100">
                          <a:effectLst/>
                        </a:rPr>
                        <a:t>Total</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s-CO"/>
                    </a:p>
                  </a:txBody>
                  <a:tcPr/>
                </a:tc>
                <a:extLst>
                  <a:ext uri="{0D108BD9-81ED-4DB2-BD59-A6C34878D82A}">
                    <a16:rowId xmlns:a16="http://schemas.microsoft.com/office/drawing/2014/main" val="736430533"/>
                  </a:ext>
                </a:extLst>
              </a:tr>
              <a:tr h="571500">
                <a:tc>
                  <a:txBody>
                    <a:bodyPr/>
                    <a:lstStyle/>
                    <a:p>
                      <a:pPr algn="ctr">
                        <a:lnSpc>
                          <a:spcPct val="107000"/>
                        </a:lnSpc>
                        <a:spcAft>
                          <a:spcPts val="0"/>
                        </a:spcAft>
                      </a:pPr>
                      <a:r>
                        <a:rPr lang="es-CO" sz="1100" dirty="0">
                          <a:effectLst/>
                        </a:rPr>
                        <a:t>Identificador (ID) de </a:t>
                      </a:r>
                      <a:r>
                        <a:rPr lang="es-CO" sz="1100" dirty="0" err="1">
                          <a:effectLst/>
                        </a:rPr>
                        <a:t>item</a:t>
                      </a:r>
                      <a:r>
                        <a:rPr lang="es-CO" sz="1100" dirty="0">
                          <a:effectLst/>
                        </a:rPr>
                        <a:t> de </a:t>
                      </a:r>
                      <a:r>
                        <a:rPr lang="es-CO" sz="1100" dirty="0" err="1">
                          <a:effectLst/>
                        </a:rPr>
                        <a:t>product</a:t>
                      </a:r>
                      <a:r>
                        <a:rPr lang="es-CO" sz="1100" dirty="0">
                          <a:effectLst/>
                        </a:rPr>
                        <a:t> </a:t>
                      </a:r>
                      <a:r>
                        <a:rPr lang="es-CO" sz="1100" dirty="0" err="1">
                          <a:effectLst/>
                        </a:rPr>
                        <a:t>backlog</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dirty="0">
                          <a:effectLst/>
                        </a:rPr>
                        <a:t>Enunciado del </a:t>
                      </a:r>
                      <a:r>
                        <a:rPr lang="es-CO" sz="1100" dirty="0" err="1">
                          <a:effectLst/>
                        </a:rPr>
                        <a:t>item</a:t>
                      </a:r>
                      <a:r>
                        <a:rPr lang="es-CO" sz="1100" dirty="0">
                          <a:effectLst/>
                        </a:rPr>
                        <a:t> de Product Backlog</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Tarea</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Dueño / Voluntario</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Estatus</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Horas estimadas totales</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Cons.</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Rest.</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Cons.</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Rest.</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Cons.</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100">
                          <a:effectLst/>
                        </a:rPr>
                        <a:t>Rest.</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532348042"/>
                  </a:ext>
                </a:extLst>
              </a:tr>
              <a:tr h="571500">
                <a:tc>
                  <a:txBody>
                    <a:bodyPr/>
                    <a:lstStyle/>
                    <a:p>
                      <a:pPr>
                        <a:lnSpc>
                          <a:spcPct val="107000"/>
                        </a:lnSpc>
                        <a:spcAft>
                          <a:spcPts val="0"/>
                        </a:spcAft>
                      </a:pPr>
                      <a:r>
                        <a:rPr lang="es-CO" sz="1100" dirty="0">
                          <a:effectLst/>
                        </a:rPr>
                        <a:t>XX-XXXX-XXXX</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Como un [Rol], necesito [descripción de la funcionalidad], con la finalidad de [Razón o Resultado]</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[Enunciado de tarea 1]</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0</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0</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0</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extLst>
                  <a:ext uri="{0D108BD9-81ED-4DB2-BD59-A6C34878D82A}">
                    <a16:rowId xmlns:a16="http://schemas.microsoft.com/office/drawing/2014/main" val="435468637"/>
                  </a:ext>
                </a:extLst>
              </a:tr>
              <a:tr h="190500">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[Enunciado de tarea 2]</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0</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0</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a:effectLst/>
                        </a:rPr>
                        <a:t> </a:t>
                      </a:r>
                      <a:endParaRPr lang="es-CO"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tc>
                  <a:txBody>
                    <a:bodyPr/>
                    <a:lstStyle/>
                    <a:p>
                      <a:pPr algn="r">
                        <a:lnSpc>
                          <a:spcPct val="107000"/>
                        </a:lnSpc>
                        <a:spcAft>
                          <a:spcPts val="0"/>
                        </a:spcAft>
                      </a:pPr>
                      <a:r>
                        <a:rPr lang="es-CO" sz="1100" dirty="0">
                          <a:effectLst/>
                        </a:rPr>
                        <a:t>0</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tc>
                <a:extLst>
                  <a:ext uri="{0D108BD9-81ED-4DB2-BD59-A6C34878D82A}">
                    <a16:rowId xmlns:a16="http://schemas.microsoft.com/office/drawing/2014/main" val="1496692072"/>
                  </a:ext>
                </a:extLst>
              </a:tr>
            </a:tbl>
          </a:graphicData>
        </a:graphic>
      </p:graphicFrame>
    </p:spTree>
    <p:extLst>
      <p:ext uri="{BB962C8B-B14F-4D97-AF65-F5344CB8AC3E}">
        <p14:creationId xmlns:p14="http://schemas.microsoft.com/office/powerpoint/2010/main" val="3977010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graphicFrame>
        <p:nvGraphicFramePr>
          <p:cNvPr id="6" name="Tabla 5"/>
          <p:cNvGraphicFramePr>
            <a:graphicFrameLocks noGrp="1"/>
          </p:cNvGraphicFramePr>
          <p:nvPr>
            <p:extLst>
              <p:ext uri="{D42A27DB-BD31-4B8C-83A1-F6EECF244321}">
                <p14:modId xmlns:p14="http://schemas.microsoft.com/office/powerpoint/2010/main" val="4098365543"/>
              </p:ext>
            </p:extLst>
          </p:nvPr>
        </p:nvGraphicFramePr>
        <p:xfrm>
          <a:off x="460374" y="1484785"/>
          <a:ext cx="8144074" cy="4943835"/>
        </p:xfrm>
        <a:graphic>
          <a:graphicData uri="http://schemas.openxmlformats.org/drawingml/2006/table">
            <a:tbl>
              <a:tblPr firstRow="1" firstCol="1" bandRow="1">
                <a:tableStyleId>{5C22544A-7EE6-4342-B048-85BDC9FD1C3A}</a:tableStyleId>
              </a:tblPr>
              <a:tblGrid>
                <a:gridCol w="2455442">
                  <a:extLst>
                    <a:ext uri="{9D8B030D-6E8A-4147-A177-3AD203B41FA5}">
                      <a16:colId xmlns:a16="http://schemas.microsoft.com/office/drawing/2014/main" val="2309425099"/>
                    </a:ext>
                  </a:extLst>
                </a:gridCol>
                <a:gridCol w="5688632">
                  <a:extLst>
                    <a:ext uri="{9D8B030D-6E8A-4147-A177-3AD203B41FA5}">
                      <a16:colId xmlns:a16="http://schemas.microsoft.com/office/drawing/2014/main" val="3056135345"/>
                    </a:ext>
                  </a:extLst>
                </a:gridCol>
              </a:tblGrid>
              <a:tr h="124992">
                <a:tc>
                  <a:txBody>
                    <a:bodyPr/>
                    <a:lstStyle/>
                    <a:p>
                      <a:pPr>
                        <a:lnSpc>
                          <a:spcPct val="107000"/>
                        </a:lnSpc>
                        <a:spcAft>
                          <a:spcPts val="0"/>
                        </a:spcAft>
                      </a:pPr>
                      <a:r>
                        <a:rPr lang="es-CO" sz="1050">
                          <a:effectLst/>
                        </a:rPr>
                        <a:t>Columna</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nchor="b"/>
                </a:tc>
                <a:tc>
                  <a:txBody>
                    <a:bodyPr/>
                    <a:lstStyle/>
                    <a:p>
                      <a:pPr>
                        <a:lnSpc>
                          <a:spcPct val="107000"/>
                        </a:lnSpc>
                        <a:spcAft>
                          <a:spcPts val="0"/>
                        </a:spcAft>
                      </a:pPr>
                      <a:r>
                        <a:rPr lang="es-CO" sz="1050">
                          <a:effectLst/>
                        </a:rPr>
                        <a:t>Instrucciones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nchor="b"/>
                </a:tc>
                <a:extLst>
                  <a:ext uri="{0D108BD9-81ED-4DB2-BD59-A6C34878D82A}">
                    <a16:rowId xmlns:a16="http://schemas.microsoft.com/office/drawing/2014/main" val="2584485210"/>
                  </a:ext>
                </a:extLst>
              </a:tr>
              <a:tr h="249984">
                <a:tc>
                  <a:txBody>
                    <a:bodyPr/>
                    <a:lstStyle/>
                    <a:p>
                      <a:pPr>
                        <a:lnSpc>
                          <a:spcPct val="107000"/>
                        </a:lnSpc>
                        <a:spcAft>
                          <a:spcPts val="0"/>
                        </a:spcAft>
                      </a:pPr>
                      <a:r>
                        <a:rPr lang="es-CO" sz="1050" dirty="0">
                          <a:effectLst/>
                        </a:rPr>
                        <a:t>Identificador (ID) de </a:t>
                      </a:r>
                      <a:r>
                        <a:rPr lang="es-CO" sz="1050" dirty="0" err="1">
                          <a:effectLst/>
                        </a:rPr>
                        <a:t>item</a:t>
                      </a:r>
                      <a:r>
                        <a:rPr lang="es-CO" sz="1050" dirty="0">
                          <a:effectLst/>
                        </a:rPr>
                        <a:t> de </a:t>
                      </a:r>
                      <a:r>
                        <a:rPr lang="es-CO" sz="1050" dirty="0" err="1">
                          <a:effectLst/>
                        </a:rPr>
                        <a:t>product</a:t>
                      </a:r>
                      <a:r>
                        <a:rPr lang="es-CO" sz="1050" dirty="0">
                          <a:effectLst/>
                        </a:rPr>
                        <a:t> </a:t>
                      </a:r>
                      <a:r>
                        <a:rPr lang="es-CO" sz="1050" dirty="0" err="1">
                          <a:effectLst/>
                        </a:rPr>
                        <a:t>backlog</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dirty="0">
                          <a:effectLst/>
                        </a:rPr>
                        <a:t>Código que hace referencia al elemento de la pila de producto (Product Backlog) al cual la tarea de la iteración hace referencia.</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3700215703"/>
                  </a:ext>
                </a:extLst>
              </a:tr>
              <a:tr h="374976">
                <a:tc>
                  <a:txBody>
                    <a:bodyPr/>
                    <a:lstStyle/>
                    <a:p>
                      <a:pPr>
                        <a:lnSpc>
                          <a:spcPct val="107000"/>
                        </a:lnSpc>
                        <a:spcAft>
                          <a:spcPts val="0"/>
                        </a:spcAft>
                      </a:pPr>
                      <a:r>
                        <a:rPr lang="es-CO" sz="1050" dirty="0">
                          <a:effectLst/>
                        </a:rPr>
                        <a:t>Enunciado del </a:t>
                      </a:r>
                      <a:r>
                        <a:rPr lang="es-CO" sz="1050" dirty="0" err="1">
                          <a:effectLst/>
                        </a:rPr>
                        <a:t>item</a:t>
                      </a:r>
                      <a:r>
                        <a:rPr lang="es-CO" sz="1050" dirty="0">
                          <a:effectLst/>
                        </a:rPr>
                        <a:t> de Product Backlog</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dirty="0">
                          <a:effectLst/>
                        </a:rPr>
                        <a:t>Enunciado o nombre del elemento de pila de producto (Product Backlog). En la mayoría de los casos, el nombre asignado al elemento de </a:t>
                      </a:r>
                      <a:r>
                        <a:rPr lang="es-CO" sz="1050" dirty="0" err="1">
                          <a:effectLst/>
                        </a:rPr>
                        <a:t>product</a:t>
                      </a:r>
                      <a:r>
                        <a:rPr lang="es-CO" sz="1050" dirty="0">
                          <a:effectLst/>
                        </a:rPr>
                        <a:t> </a:t>
                      </a:r>
                      <a:r>
                        <a:rPr lang="es-CO" sz="1050" dirty="0" err="1">
                          <a:effectLst/>
                        </a:rPr>
                        <a:t>backlog</a:t>
                      </a:r>
                      <a:r>
                        <a:rPr lang="es-CO" sz="1050" dirty="0">
                          <a:effectLst/>
                        </a:rPr>
                        <a:t> es el mismo de la historia de usuario.</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2921059291"/>
                  </a:ext>
                </a:extLst>
              </a:tr>
              <a:tr h="706206">
                <a:tc>
                  <a:txBody>
                    <a:bodyPr/>
                    <a:lstStyle/>
                    <a:p>
                      <a:pPr>
                        <a:lnSpc>
                          <a:spcPct val="107000"/>
                        </a:lnSpc>
                        <a:spcAft>
                          <a:spcPts val="0"/>
                        </a:spcAft>
                      </a:pPr>
                      <a:r>
                        <a:rPr lang="es-CO" sz="1050">
                          <a:effectLst/>
                        </a:rPr>
                        <a:t>Tarea</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dirty="0">
                          <a:effectLst/>
                        </a:rPr>
                        <a:t>Nombre de la tarea de iteración (Sprint) especificada en esta línea, representa el elemento mínimo que se planifica. Para completar un elemento de </a:t>
                      </a:r>
                      <a:r>
                        <a:rPr lang="es-CO" sz="1050" dirty="0" err="1">
                          <a:effectLst/>
                        </a:rPr>
                        <a:t>product</a:t>
                      </a:r>
                      <a:r>
                        <a:rPr lang="es-CO" sz="1050" dirty="0">
                          <a:effectLst/>
                        </a:rPr>
                        <a:t> </a:t>
                      </a:r>
                      <a:r>
                        <a:rPr lang="es-CO" sz="1050" dirty="0" err="1">
                          <a:effectLst/>
                        </a:rPr>
                        <a:t>backlog</a:t>
                      </a:r>
                      <a:r>
                        <a:rPr lang="es-CO" sz="1050" dirty="0">
                          <a:effectLst/>
                        </a:rPr>
                        <a:t> / historia se necesitaran ejecutar varias tareas, por ejemplo: Diseñar pantalla, vincular campos con la base de datos, definir procesos, configurar conexiones con interfaces o base de datos, entre otros.</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3793966893"/>
                  </a:ext>
                </a:extLst>
              </a:tr>
              <a:tr h="823907">
                <a:tc>
                  <a:txBody>
                    <a:bodyPr/>
                    <a:lstStyle/>
                    <a:p>
                      <a:pPr>
                        <a:lnSpc>
                          <a:spcPct val="107000"/>
                        </a:lnSpc>
                        <a:spcAft>
                          <a:spcPts val="0"/>
                        </a:spcAft>
                      </a:pPr>
                      <a:r>
                        <a:rPr lang="es-CO" sz="1050">
                          <a:effectLst/>
                        </a:rPr>
                        <a:t>Dueño / Voluntario</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Persona integrante del equipo Scrum que ha tomado responsabilidad de la tarea. Se le denomina también voluntario porque en Scrum las tareas no son asignadas por un Gerente o supervisor, sino que cada integrante selecciona la tarea que va a ejecutar en cada reunión diaria. Una persona tomará una o varias tareas en la reunión diaria, y una vez que estas sean completadas (según la definición de "hecho") podrá tomar otras tareas.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2601395989"/>
                  </a:ext>
                </a:extLst>
              </a:tr>
              <a:tr h="588505">
                <a:tc>
                  <a:txBody>
                    <a:bodyPr/>
                    <a:lstStyle/>
                    <a:p>
                      <a:pPr>
                        <a:lnSpc>
                          <a:spcPct val="107000"/>
                        </a:lnSpc>
                        <a:spcAft>
                          <a:spcPts val="0"/>
                        </a:spcAft>
                      </a:pPr>
                      <a:r>
                        <a:rPr lang="es-CO" sz="1050">
                          <a:effectLst/>
                        </a:rPr>
                        <a:t>Estatus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Estado actual de la tarea. Los tipos de estatus son decididos por el equipo y Scrum Master. Por ejemplo, una clasificación de estatus podría ser: Por iniciar, en proceso y hecho (completado). La clasificación de estatus también se puede vincular con las columnas que se reflejan en un tablero Kanban.</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636615921"/>
                  </a:ext>
                </a:extLst>
              </a:tr>
              <a:tr h="470804">
                <a:tc>
                  <a:txBody>
                    <a:bodyPr/>
                    <a:lstStyle/>
                    <a:p>
                      <a:pPr>
                        <a:lnSpc>
                          <a:spcPct val="107000"/>
                        </a:lnSpc>
                        <a:spcAft>
                          <a:spcPts val="0"/>
                        </a:spcAft>
                      </a:pPr>
                      <a:r>
                        <a:rPr lang="es-CO" sz="1050">
                          <a:effectLst/>
                        </a:rPr>
                        <a:t>Horas estimadas totales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Horas que han sido estimadas por el equipo Scrum que serán necesarias para ejecutar la tarea. La asignación de estimados se realiza durante la reunión de planificación de la iteración (Sprint Planning Meeting).</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4161717409"/>
                  </a:ext>
                </a:extLst>
              </a:tr>
              <a:tr h="353104">
                <a:tc>
                  <a:txBody>
                    <a:bodyPr/>
                    <a:lstStyle/>
                    <a:p>
                      <a:pPr>
                        <a:lnSpc>
                          <a:spcPct val="107000"/>
                        </a:lnSpc>
                        <a:spcAft>
                          <a:spcPts val="0"/>
                        </a:spcAft>
                      </a:pPr>
                      <a:r>
                        <a:rPr lang="es-CO" sz="1050">
                          <a:effectLst/>
                        </a:rPr>
                        <a:t>Día 1 …. Día n</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Una vez comienza a ejecutarse la iteración, se utilizan las columnas para llevar un registro de las horas que se han consumido en cada tarea y cuantas horas restan para completarla.</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2735778117"/>
                  </a:ext>
                </a:extLst>
              </a:tr>
              <a:tr h="124992">
                <a:tc>
                  <a:txBody>
                    <a:bodyPr/>
                    <a:lstStyle/>
                    <a:p>
                      <a:pPr>
                        <a:lnSpc>
                          <a:spcPct val="107000"/>
                        </a:lnSpc>
                        <a:spcAft>
                          <a:spcPts val="0"/>
                        </a:spcAft>
                      </a:pPr>
                      <a:r>
                        <a:rPr lang="es-CO" sz="1050">
                          <a:effectLst/>
                        </a:rPr>
                        <a:t>Cons.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Horas consumidas en la tarea en el día especificado.</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1032609652"/>
                  </a:ext>
                </a:extLst>
              </a:tr>
              <a:tr h="470804">
                <a:tc>
                  <a:txBody>
                    <a:bodyPr/>
                    <a:lstStyle/>
                    <a:p>
                      <a:pPr>
                        <a:lnSpc>
                          <a:spcPct val="107000"/>
                        </a:lnSpc>
                        <a:spcAft>
                          <a:spcPts val="0"/>
                        </a:spcAft>
                      </a:pPr>
                      <a:r>
                        <a:rPr lang="es-CO" sz="1050">
                          <a:effectLst/>
                        </a:rPr>
                        <a:t>Rest.</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a:effectLst/>
                        </a:rPr>
                        <a:t>Horas que restan luego de registrarse el consumo diario. Se calcula tomando las horas que restaban el día anterior y se resta las horas consumidas en el día. Si se trata del primer día, se restan las horas del día 1 al estimado de horas totales.</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2950169568"/>
                  </a:ext>
                </a:extLst>
              </a:tr>
              <a:tr h="353104">
                <a:tc>
                  <a:txBody>
                    <a:bodyPr/>
                    <a:lstStyle/>
                    <a:p>
                      <a:pPr>
                        <a:lnSpc>
                          <a:spcPct val="107000"/>
                        </a:lnSpc>
                        <a:spcAft>
                          <a:spcPts val="0"/>
                        </a:spcAft>
                      </a:pPr>
                      <a:r>
                        <a:rPr lang="es-CO" sz="1050">
                          <a:effectLst/>
                        </a:rPr>
                        <a:t>Total</a:t>
                      </a:r>
                      <a:endParaRPr lang="es-CO" sz="105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tc>
                  <a:txBody>
                    <a:bodyPr/>
                    <a:lstStyle/>
                    <a:p>
                      <a:pPr>
                        <a:lnSpc>
                          <a:spcPct val="107000"/>
                        </a:lnSpc>
                        <a:spcAft>
                          <a:spcPts val="0"/>
                        </a:spcAft>
                      </a:pPr>
                      <a:r>
                        <a:rPr lang="es-CO" sz="1050" dirty="0">
                          <a:effectLst/>
                        </a:rPr>
                        <a:t>Registra la suma de todas las horas consumidas en el Sprint y las horas que restan finalmente. Las horas restantes deberían ser de cero si se logró ejecutar la tarea en su totalidad.</a:t>
                      </a:r>
                      <a:endParaRPr lang="es-CO"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8440" marR="28440" marT="0" marB="0"/>
                </a:tc>
                <a:extLst>
                  <a:ext uri="{0D108BD9-81ED-4DB2-BD59-A6C34878D82A}">
                    <a16:rowId xmlns:a16="http://schemas.microsoft.com/office/drawing/2014/main" val="728272000"/>
                  </a:ext>
                </a:extLst>
              </a:tr>
            </a:tbl>
          </a:graphicData>
        </a:graphic>
      </p:graphicFrame>
    </p:spTree>
    <p:extLst>
      <p:ext uri="{BB962C8B-B14F-4D97-AF65-F5344CB8AC3E}">
        <p14:creationId xmlns:p14="http://schemas.microsoft.com/office/powerpoint/2010/main" val="42130738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 BACKLOG</a:t>
            </a:r>
            <a:endParaRPr lang="es-ES" sz="3200" dirty="0">
              <a:solidFill>
                <a:schemeClr val="tx1"/>
              </a:solidFill>
              <a:latin typeface="Berlin Sans FB"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855202597"/>
              </p:ext>
            </p:extLst>
          </p:nvPr>
        </p:nvGraphicFramePr>
        <p:xfrm>
          <a:off x="1187624" y="1484784"/>
          <a:ext cx="7272804" cy="4611638"/>
        </p:xfrm>
        <a:graphic>
          <a:graphicData uri="http://schemas.openxmlformats.org/drawingml/2006/table">
            <a:tbl>
              <a:tblPr firstRow="1" firstCol="1" bandRow="1">
                <a:tableStyleId>{5C22544A-7EE6-4342-B048-85BDC9FD1C3A}</a:tableStyleId>
              </a:tblPr>
              <a:tblGrid>
                <a:gridCol w="611888">
                  <a:extLst>
                    <a:ext uri="{9D8B030D-6E8A-4147-A177-3AD203B41FA5}">
                      <a16:colId xmlns:a16="http://schemas.microsoft.com/office/drawing/2014/main" val="1816070105"/>
                    </a:ext>
                  </a:extLst>
                </a:gridCol>
                <a:gridCol w="510927">
                  <a:extLst>
                    <a:ext uri="{9D8B030D-6E8A-4147-A177-3AD203B41FA5}">
                      <a16:colId xmlns:a16="http://schemas.microsoft.com/office/drawing/2014/main" val="1956465695"/>
                    </a:ext>
                  </a:extLst>
                </a:gridCol>
                <a:gridCol w="603220">
                  <a:extLst>
                    <a:ext uri="{9D8B030D-6E8A-4147-A177-3AD203B41FA5}">
                      <a16:colId xmlns:a16="http://schemas.microsoft.com/office/drawing/2014/main" val="407613617"/>
                    </a:ext>
                  </a:extLst>
                </a:gridCol>
                <a:gridCol w="603220">
                  <a:extLst>
                    <a:ext uri="{9D8B030D-6E8A-4147-A177-3AD203B41FA5}">
                      <a16:colId xmlns:a16="http://schemas.microsoft.com/office/drawing/2014/main" val="2148920565"/>
                    </a:ext>
                  </a:extLst>
                </a:gridCol>
                <a:gridCol w="355405">
                  <a:extLst>
                    <a:ext uri="{9D8B030D-6E8A-4147-A177-3AD203B41FA5}">
                      <a16:colId xmlns:a16="http://schemas.microsoft.com/office/drawing/2014/main" val="1314192467"/>
                    </a:ext>
                  </a:extLst>
                </a:gridCol>
                <a:gridCol w="239656">
                  <a:extLst>
                    <a:ext uri="{9D8B030D-6E8A-4147-A177-3AD203B41FA5}">
                      <a16:colId xmlns:a16="http://schemas.microsoft.com/office/drawing/2014/main" val="3082991842"/>
                    </a:ext>
                  </a:extLst>
                </a:gridCol>
                <a:gridCol w="239656">
                  <a:extLst>
                    <a:ext uri="{9D8B030D-6E8A-4147-A177-3AD203B41FA5}">
                      <a16:colId xmlns:a16="http://schemas.microsoft.com/office/drawing/2014/main" val="2286630112"/>
                    </a:ext>
                  </a:extLst>
                </a:gridCol>
                <a:gridCol w="239656">
                  <a:extLst>
                    <a:ext uri="{9D8B030D-6E8A-4147-A177-3AD203B41FA5}">
                      <a16:colId xmlns:a16="http://schemas.microsoft.com/office/drawing/2014/main" val="1194118553"/>
                    </a:ext>
                  </a:extLst>
                </a:gridCol>
                <a:gridCol w="239656">
                  <a:extLst>
                    <a:ext uri="{9D8B030D-6E8A-4147-A177-3AD203B41FA5}">
                      <a16:colId xmlns:a16="http://schemas.microsoft.com/office/drawing/2014/main" val="1794824775"/>
                    </a:ext>
                  </a:extLst>
                </a:gridCol>
                <a:gridCol w="239656">
                  <a:extLst>
                    <a:ext uri="{9D8B030D-6E8A-4147-A177-3AD203B41FA5}">
                      <a16:colId xmlns:a16="http://schemas.microsoft.com/office/drawing/2014/main" val="4214076091"/>
                    </a:ext>
                  </a:extLst>
                </a:gridCol>
                <a:gridCol w="239656">
                  <a:extLst>
                    <a:ext uri="{9D8B030D-6E8A-4147-A177-3AD203B41FA5}">
                      <a16:colId xmlns:a16="http://schemas.microsoft.com/office/drawing/2014/main" val="2016348022"/>
                    </a:ext>
                  </a:extLst>
                </a:gridCol>
                <a:gridCol w="239656">
                  <a:extLst>
                    <a:ext uri="{9D8B030D-6E8A-4147-A177-3AD203B41FA5}">
                      <a16:colId xmlns:a16="http://schemas.microsoft.com/office/drawing/2014/main" val="3326332725"/>
                    </a:ext>
                  </a:extLst>
                </a:gridCol>
                <a:gridCol w="239656">
                  <a:extLst>
                    <a:ext uri="{9D8B030D-6E8A-4147-A177-3AD203B41FA5}">
                      <a16:colId xmlns:a16="http://schemas.microsoft.com/office/drawing/2014/main" val="4164711500"/>
                    </a:ext>
                  </a:extLst>
                </a:gridCol>
                <a:gridCol w="239656">
                  <a:extLst>
                    <a:ext uri="{9D8B030D-6E8A-4147-A177-3AD203B41FA5}">
                      <a16:colId xmlns:a16="http://schemas.microsoft.com/office/drawing/2014/main" val="3725488074"/>
                    </a:ext>
                  </a:extLst>
                </a:gridCol>
                <a:gridCol w="239656">
                  <a:extLst>
                    <a:ext uri="{9D8B030D-6E8A-4147-A177-3AD203B41FA5}">
                      <a16:colId xmlns:a16="http://schemas.microsoft.com/office/drawing/2014/main" val="3470275565"/>
                    </a:ext>
                  </a:extLst>
                </a:gridCol>
                <a:gridCol w="239656">
                  <a:extLst>
                    <a:ext uri="{9D8B030D-6E8A-4147-A177-3AD203B41FA5}">
                      <a16:colId xmlns:a16="http://schemas.microsoft.com/office/drawing/2014/main" val="3241032082"/>
                    </a:ext>
                  </a:extLst>
                </a:gridCol>
                <a:gridCol w="239656">
                  <a:extLst>
                    <a:ext uri="{9D8B030D-6E8A-4147-A177-3AD203B41FA5}">
                      <a16:colId xmlns:a16="http://schemas.microsoft.com/office/drawing/2014/main" val="2202999076"/>
                    </a:ext>
                  </a:extLst>
                </a:gridCol>
                <a:gridCol w="239656">
                  <a:extLst>
                    <a:ext uri="{9D8B030D-6E8A-4147-A177-3AD203B41FA5}">
                      <a16:colId xmlns:a16="http://schemas.microsoft.com/office/drawing/2014/main" val="3035497752"/>
                    </a:ext>
                  </a:extLst>
                </a:gridCol>
                <a:gridCol w="184077">
                  <a:extLst>
                    <a:ext uri="{9D8B030D-6E8A-4147-A177-3AD203B41FA5}">
                      <a16:colId xmlns:a16="http://schemas.microsoft.com/office/drawing/2014/main" val="3974958821"/>
                    </a:ext>
                  </a:extLst>
                </a:gridCol>
                <a:gridCol w="184077">
                  <a:extLst>
                    <a:ext uri="{9D8B030D-6E8A-4147-A177-3AD203B41FA5}">
                      <a16:colId xmlns:a16="http://schemas.microsoft.com/office/drawing/2014/main" val="3440482683"/>
                    </a:ext>
                  </a:extLst>
                </a:gridCol>
                <a:gridCol w="184077">
                  <a:extLst>
                    <a:ext uri="{9D8B030D-6E8A-4147-A177-3AD203B41FA5}">
                      <a16:colId xmlns:a16="http://schemas.microsoft.com/office/drawing/2014/main" val="614947577"/>
                    </a:ext>
                  </a:extLst>
                </a:gridCol>
                <a:gridCol w="184077">
                  <a:extLst>
                    <a:ext uri="{9D8B030D-6E8A-4147-A177-3AD203B41FA5}">
                      <a16:colId xmlns:a16="http://schemas.microsoft.com/office/drawing/2014/main" val="473950530"/>
                    </a:ext>
                  </a:extLst>
                </a:gridCol>
                <a:gridCol w="184077">
                  <a:extLst>
                    <a:ext uri="{9D8B030D-6E8A-4147-A177-3AD203B41FA5}">
                      <a16:colId xmlns:a16="http://schemas.microsoft.com/office/drawing/2014/main" val="1988163064"/>
                    </a:ext>
                  </a:extLst>
                </a:gridCol>
                <a:gridCol w="184077">
                  <a:extLst>
                    <a:ext uri="{9D8B030D-6E8A-4147-A177-3AD203B41FA5}">
                      <a16:colId xmlns:a16="http://schemas.microsoft.com/office/drawing/2014/main" val="3091615175"/>
                    </a:ext>
                  </a:extLst>
                </a:gridCol>
                <a:gridCol w="184077">
                  <a:extLst>
                    <a:ext uri="{9D8B030D-6E8A-4147-A177-3AD203B41FA5}">
                      <a16:colId xmlns:a16="http://schemas.microsoft.com/office/drawing/2014/main" val="2462456760"/>
                    </a:ext>
                  </a:extLst>
                </a:gridCol>
                <a:gridCol w="184077">
                  <a:extLst>
                    <a:ext uri="{9D8B030D-6E8A-4147-A177-3AD203B41FA5}">
                      <a16:colId xmlns:a16="http://schemas.microsoft.com/office/drawing/2014/main" val="2826435340"/>
                    </a:ext>
                  </a:extLst>
                </a:gridCol>
              </a:tblGrid>
              <a:tr h="275566">
                <a:tc rowSpan="3">
                  <a:txBody>
                    <a:bodyPr/>
                    <a:lstStyle/>
                    <a:p>
                      <a:pPr algn="ctr">
                        <a:lnSpc>
                          <a:spcPct val="115000"/>
                        </a:lnSpc>
                        <a:spcAft>
                          <a:spcPts val="0"/>
                        </a:spcAft>
                      </a:pPr>
                      <a:r>
                        <a:rPr lang="es-CO" sz="800">
                          <a:effectLst/>
                        </a:rPr>
                        <a:t>Requisito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rowSpan="3">
                  <a:txBody>
                    <a:bodyPr/>
                    <a:lstStyle/>
                    <a:p>
                      <a:pPr algn="ctr">
                        <a:lnSpc>
                          <a:spcPct val="115000"/>
                        </a:lnSpc>
                        <a:spcAft>
                          <a:spcPts val="0"/>
                        </a:spcAft>
                      </a:pPr>
                      <a:r>
                        <a:rPr lang="es-CO" sz="800">
                          <a:effectLst/>
                        </a:rPr>
                        <a:t>Tarea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rowSpan="3">
                  <a:txBody>
                    <a:bodyPr/>
                    <a:lstStyle/>
                    <a:p>
                      <a:pPr algn="ctr">
                        <a:lnSpc>
                          <a:spcPct val="115000"/>
                        </a:lnSpc>
                        <a:spcAft>
                          <a:spcPts val="0"/>
                        </a:spcAft>
                      </a:pPr>
                      <a:r>
                        <a:rPr lang="es-CO" sz="800">
                          <a:effectLst/>
                        </a:rPr>
                        <a:t>Quien</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rowSpan="3">
                  <a:txBody>
                    <a:bodyPr/>
                    <a:lstStyle/>
                    <a:p>
                      <a:pPr algn="ctr">
                        <a:lnSpc>
                          <a:spcPct val="115000"/>
                        </a:lnSpc>
                        <a:spcAft>
                          <a:spcPts val="0"/>
                        </a:spcAft>
                      </a:pPr>
                      <a:r>
                        <a:rPr lang="es-CO" sz="800">
                          <a:effectLst/>
                        </a:rPr>
                        <a:t>Estado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Día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5</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7</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9</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11</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15</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17</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19</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21</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3403538278"/>
                  </a:ext>
                </a:extLst>
              </a:tr>
              <a:tr h="275566">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rowSpan="2">
                  <a:txBody>
                    <a:bodyPr/>
                    <a:lstStyle/>
                    <a:p>
                      <a:pPr algn="ctr">
                        <a:lnSpc>
                          <a:spcPct val="115000"/>
                        </a:lnSpc>
                        <a:spcAft>
                          <a:spcPts val="0"/>
                        </a:spcAft>
                      </a:pPr>
                      <a:r>
                        <a:rPr lang="es-CO" sz="800">
                          <a:effectLst/>
                        </a:rPr>
                        <a:t>Horas</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252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228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192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180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156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144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132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108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96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72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60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36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434038260"/>
                  </a:ext>
                </a:extLst>
              </a:tr>
              <a:tr h="160780">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gridSpan="21">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31169227"/>
                  </a:ext>
                </a:extLst>
              </a:tr>
              <a:tr h="195198">
                <a:tc rowSpan="2">
                  <a:txBody>
                    <a:bodyPr/>
                    <a:lstStyle/>
                    <a:p>
                      <a:pPr algn="ctr">
                        <a:lnSpc>
                          <a:spcPct val="115000"/>
                        </a:lnSpc>
                        <a:spcAft>
                          <a:spcPts val="0"/>
                        </a:spcAft>
                      </a:pPr>
                      <a:r>
                        <a:rPr lang="es-CO" sz="800">
                          <a:effectLst/>
                        </a:rPr>
                        <a:t>Registro Empresa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F</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251535428"/>
                  </a:ext>
                </a:extLst>
              </a:tr>
              <a:tr h="195198">
                <a:tc vMerge="1">
                  <a:txBody>
                    <a:bodyPr/>
                    <a:lstStyle/>
                    <a:p>
                      <a:endParaRPr lang="es-CO"/>
                    </a:p>
                  </a:txBody>
                  <a:tcPr/>
                </a:tc>
                <a:tc>
                  <a:txBody>
                    <a:bodyPr/>
                    <a:lstStyle/>
                    <a:p>
                      <a:pPr algn="ctr">
                        <a:lnSpc>
                          <a:spcPct val="115000"/>
                        </a:lnSpc>
                        <a:spcAft>
                          <a:spcPts val="0"/>
                        </a:spcAft>
                      </a:pPr>
                      <a:r>
                        <a:rPr lang="es-CO" sz="800">
                          <a:effectLst/>
                        </a:rPr>
                        <a:t>G</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1</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686423230"/>
                  </a:ext>
                </a:extLst>
              </a:tr>
              <a:tr h="195198">
                <a:tc rowSpan="8">
                  <a:txBody>
                    <a:bodyPr/>
                    <a:lstStyle/>
                    <a:p>
                      <a:pPr algn="ctr">
                        <a:lnSpc>
                          <a:spcPct val="115000"/>
                        </a:lnSpc>
                        <a:spcAft>
                          <a:spcPts val="0"/>
                        </a:spcAft>
                      </a:pPr>
                      <a:r>
                        <a:rPr lang="es-CO" sz="800">
                          <a:effectLst/>
                        </a:rPr>
                        <a:t>Administra Empleado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H</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Desarrollo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3591700376"/>
                  </a:ext>
                </a:extLst>
              </a:tr>
              <a:tr h="195198">
                <a:tc vMerge="1">
                  <a:txBody>
                    <a:bodyPr/>
                    <a:lstStyle/>
                    <a:p>
                      <a:endParaRPr lang="es-CO"/>
                    </a:p>
                  </a:txBody>
                  <a:tcPr/>
                </a:tc>
                <a:tc>
                  <a:txBody>
                    <a:bodyPr/>
                    <a:lstStyle/>
                    <a:p>
                      <a:pPr algn="ctr">
                        <a:lnSpc>
                          <a:spcPct val="115000"/>
                        </a:lnSpc>
                        <a:spcAft>
                          <a:spcPts val="0"/>
                        </a:spcAft>
                      </a:pPr>
                      <a:r>
                        <a:rPr lang="es-CO" sz="800">
                          <a:effectLst/>
                        </a:rPr>
                        <a:t>I</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566374965"/>
                  </a:ext>
                </a:extLst>
              </a:tr>
              <a:tr h="195198">
                <a:tc vMerge="1">
                  <a:txBody>
                    <a:bodyPr/>
                    <a:lstStyle/>
                    <a:p>
                      <a:endParaRPr lang="es-CO"/>
                    </a:p>
                  </a:txBody>
                  <a:tcPr/>
                </a:tc>
                <a:tc>
                  <a:txBody>
                    <a:bodyPr/>
                    <a:lstStyle/>
                    <a:p>
                      <a:pPr algn="ctr">
                        <a:lnSpc>
                          <a:spcPct val="115000"/>
                        </a:lnSpc>
                        <a:spcAft>
                          <a:spcPts val="0"/>
                        </a:spcAft>
                      </a:pPr>
                      <a:r>
                        <a:rPr lang="es-CO" sz="800">
                          <a:effectLst/>
                        </a:rPr>
                        <a:t>J</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3136483422"/>
                  </a:ext>
                </a:extLst>
              </a:tr>
              <a:tr h="195198">
                <a:tc vMerge="1">
                  <a:txBody>
                    <a:bodyPr/>
                    <a:lstStyle/>
                    <a:p>
                      <a:endParaRPr lang="es-CO"/>
                    </a:p>
                  </a:txBody>
                  <a:tcPr/>
                </a:tc>
                <a:tc>
                  <a:txBody>
                    <a:bodyPr/>
                    <a:lstStyle/>
                    <a:p>
                      <a:pPr algn="ctr">
                        <a:lnSpc>
                          <a:spcPct val="115000"/>
                        </a:lnSpc>
                        <a:spcAft>
                          <a:spcPts val="0"/>
                        </a:spcAft>
                      </a:pPr>
                      <a:r>
                        <a:rPr lang="es-CO" sz="800">
                          <a:effectLst/>
                        </a:rPr>
                        <a:t>K</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211607696"/>
                  </a:ext>
                </a:extLst>
              </a:tr>
              <a:tr h="195198">
                <a:tc vMerge="1">
                  <a:txBody>
                    <a:bodyPr/>
                    <a:lstStyle/>
                    <a:p>
                      <a:endParaRPr lang="es-CO"/>
                    </a:p>
                  </a:txBody>
                  <a:tcPr/>
                </a:tc>
                <a:tc>
                  <a:txBody>
                    <a:bodyPr/>
                    <a:lstStyle/>
                    <a:p>
                      <a:pPr algn="ctr">
                        <a:lnSpc>
                          <a:spcPct val="115000"/>
                        </a:lnSpc>
                        <a:spcAft>
                          <a:spcPts val="0"/>
                        </a:spcAft>
                      </a:pPr>
                      <a:r>
                        <a:rPr lang="es-CO" sz="800">
                          <a:effectLst/>
                        </a:rPr>
                        <a:t>L</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2237371461"/>
                  </a:ext>
                </a:extLst>
              </a:tr>
              <a:tr h="195198">
                <a:tc vMerge="1">
                  <a:txBody>
                    <a:bodyPr/>
                    <a:lstStyle/>
                    <a:p>
                      <a:endParaRPr lang="es-CO"/>
                    </a:p>
                  </a:txBody>
                  <a:tcPr/>
                </a:tc>
                <a:tc>
                  <a:txBody>
                    <a:bodyPr/>
                    <a:lstStyle/>
                    <a:p>
                      <a:pPr algn="ctr">
                        <a:lnSpc>
                          <a:spcPct val="115000"/>
                        </a:lnSpc>
                        <a:spcAft>
                          <a:spcPts val="0"/>
                        </a:spcAft>
                      </a:pPr>
                      <a:r>
                        <a:rPr lang="es-CO" sz="800">
                          <a:effectLst/>
                        </a:rPr>
                        <a:t>M</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616411778"/>
                  </a:ext>
                </a:extLst>
              </a:tr>
              <a:tr h="195198">
                <a:tc vMerge="1">
                  <a:txBody>
                    <a:bodyPr/>
                    <a:lstStyle/>
                    <a:p>
                      <a:endParaRPr lang="es-CO"/>
                    </a:p>
                  </a:txBody>
                  <a:tcPr/>
                </a:tc>
                <a:tc>
                  <a:txBody>
                    <a:bodyPr/>
                    <a:lstStyle/>
                    <a:p>
                      <a:pPr algn="ctr">
                        <a:lnSpc>
                          <a:spcPct val="115000"/>
                        </a:lnSpc>
                        <a:spcAft>
                          <a:spcPts val="0"/>
                        </a:spcAft>
                      </a:pPr>
                      <a:r>
                        <a:rPr lang="es-CO" sz="800">
                          <a:effectLst/>
                        </a:rPr>
                        <a:t>N</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nSpc>
                          <a:spcPct val="115000"/>
                        </a:lnSpc>
                      </a:pPr>
                      <a:endParaRPr lang="es-CO" sz="800">
                        <a:solidFill>
                          <a:srgbClr val="000000"/>
                        </a:solidFill>
                        <a:effectLst/>
                        <a:latin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180707738"/>
                  </a:ext>
                </a:extLst>
              </a:tr>
              <a:tr h="195198">
                <a:tc vMerge="1">
                  <a:txBody>
                    <a:bodyPr/>
                    <a:lstStyle/>
                    <a:p>
                      <a:endParaRPr lang="es-CO"/>
                    </a:p>
                  </a:txBody>
                  <a:tcPr/>
                </a:tc>
                <a:tc>
                  <a:txBody>
                    <a:bodyPr/>
                    <a:lstStyle/>
                    <a:p>
                      <a:pPr algn="ctr">
                        <a:lnSpc>
                          <a:spcPct val="115000"/>
                        </a:lnSpc>
                        <a:spcAft>
                          <a:spcPts val="0"/>
                        </a:spcAft>
                      </a:pPr>
                      <a:r>
                        <a:rPr lang="es-CO" sz="800">
                          <a:effectLst/>
                        </a:rPr>
                        <a:t>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139867020"/>
                  </a:ext>
                </a:extLst>
              </a:tr>
              <a:tr h="195198">
                <a:tc rowSpan="2">
                  <a:txBody>
                    <a:bodyPr/>
                    <a:lstStyle/>
                    <a:p>
                      <a:pPr algn="ctr">
                        <a:lnSpc>
                          <a:spcPct val="115000"/>
                        </a:lnSpc>
                        <a:spcAft>
                          <a:spcPts val="0"/>
                        </a:spcAft>
                      </a:pPr>
                      <a:r>
                        <a:rPr lang="es-CO" sz="800">
                          <a:effectLst/>
                        </a:rPr>
                        <a:t>Consulta Usuario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5</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2736831413"/>
                  </a:ext>
                </a:extLst>
              </a:tr>
              <a:tr h="195198">
                <a:tc vMerge="1">
                  <a:txBody>
                    <a:bodyPr/>
                    <a:lstStyle/>
                    <a:p>
                      <a:endParaRPr lang="es-CO"/>
                    </a:p>
                  </a:txBody>
                  <a:tcPr/>
                </a:tc>
                <a:tc>
                  <a:txBody>
                    <a:bodyPr/>
                    <a:lstStyle/>
                    <a:p>
                      <a:pPr algn="ctr">
                        <a:lnSpc>
                          <a:spcPct val="115000"/>
                        </a:lnSpc>
                        <a:spcAft>
                          <a:spcPts val="0"/>
                        </a:spcAft>
                      </a:pPr>
                      <a:r>
                        <a:rPr lang="es-CO" sz="800">
                          <a:effectLst/>
                        </a:rPr>
                        <a:t>B</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422293137"/>
                  </a:ext>
                </a:extLst>
              </a:tr>
              <a:tr h="195198">
                <a:tc rowSpan="3">
                  <a:txBody>
                    <a:bodyPr/>
                    <a:lstStyle/>
                    <a:p>
                      <a:pPr algn="ctr">
                        <a:lnSpc>
                          <a:spcPct val="115000"/>
                        </a:lnSpc>
                        <a:spcAft>
                          <a:spcPts val="0"/>
                        </a:spcAft>
                      </a:pPr>
                      <a:r>
                        <a:rPr lang="es-CO" sz="800">
                          <a:effectLst/>
                        </a:rPr>
                        <a:t>Reporte Acceso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C</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58713549"/>
                  </a:ext>
                </a:extLst>
              </a:tr>
              <a:tr h="275566">
                <a:tc vMerge="1">
                  <a:txBody>
                    <a:bodyPr/>
                    <a:lstStyle/>
                    <a:p>
                      <a:endParaRPr lang="es-CO"/>
                    </a:p>
                  </a:txBody>
                  <a:tcPr/>
                </a:tc>
                <a:tc>
                  <a:txBody>
                    <a:bodyPr/>
                    <a:lstStyle/>
                    <a:p>
                      <a:pPr algn="ctr">
                        <a:lnSpc>
                          <a:spcPct val="115000"/>
                        </a:lnSpc>
                        <a:spcAft>
                          <a:spcPts val="0"/>
                        </a:spcAft>
                      </a:pPr>
                      <a:r>
                        <a:rPr lang="es-CO" sz="800">
                          <a:effectLst/>
                        </a:rPr>
                        <a:t>D</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Desarrollo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20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215559396"/>
                  </a:ext>
                </a:extLst>
              </a:tr>
              <a:tr h="195198">
                <a:tc vMerge="1">
                  <a:txBody>
                    <a:bodyPr/>
                    <a:lstStyle/>
                    <a:p>
                      <a:endParaRPr lang="es-CO"/>
                    </a:p>
                  </a:txBody>
                  <a:tcPr/>
                </a:tc>
                <a:tc>
                  <a:txBody>
                    <a:bodyPr/>
                    <a:lstStyle/>
                    <a:p>
                      <a:pPr algn="ctr">
                        <a:lnSpc>
                          <a:spcPct val="115000"/>
                        </a:lnSpc>
                        <a:spcAft>
                          <a:spcPts val="0"/>
                        </a:spcAft>
                      </a:pPr>
                      <a:r>
                        <a:rPr lang="es-CO" sz="800">
                          <a:effectLst/>
                        </a:rPr>
                        <a:t>E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Desarrollo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4287979086"/>
                  </a:ext>
                </a:extLst>
              </a:tr>
              <a:tr h="417494">
                <a:tc>
                  <a:txBody>
                    <a:bodyPr/>
                    <a:lstStyle/>
                    <a:p>
                      <a:pPr algn="ctr">
                        <a:lnSpc>
                          <a:spcPct val="115000"/>
                        </a:lnSpc>
                        <a:spcAft>
                          <a:spcPts val="0"/>
                        </a:spcAft>
                      </a:pPr>
                      <a:r>
                        <a:rPr lang="es-CO" sz="800">
                          <a:effectLst/>
                        </a:rPr>
                        <a:t>Portabilidad Del Aplicativo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P</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Yovanis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Terminada</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3</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515180765"/>
                  </a:ext>
                </a:extLst>
              </a:tr>
              <a:tr h="275566">
                <a:tc rowSpan="2">
                  <a:txBody>
                    <a:bodyPr/>
                    <a:lstStyle/>
                    <a:p>
                      <a:pPr algn="ctr">
                        <a:lnSpc>
                          <a:spcPct val="115000"/>
                        </a:lnSpc>
                        <a:spcAft>
                          <a:spcPts val="0"/>
                        </a:spcAft>
                      </a:pPr>
                      <a:r>
                        <a:rPr lang="es-CO" sz="800">
                          <a:effectLst/>
                        </a:rPr>
                        <a:t>Encuesta De Servicio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Q</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Margarita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Desarrollo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16</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12</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8</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0</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1011467139"/>
                  </a:ext>
                </a:extLst>
              </a:tr>
              <a:tr h="195198">
                <a:tc vMerge="1">
                  <a:txBody>
                    <a:bodyPr/>
                    <a:lstStyle/>
                    <a:p>
                      <a:endParaRPr lang="es-CO"/>
                    </a:p>
                  </a:txBody>
                  <a:tcPr/>
                </a:tc>
                <a:tc>
                  <a:txBody>
                    <a:bodyPr/>
                    <a:lstStyle/>
                    <a:p>
                      <a:pPr algn="ctr">
                        <a:lnSpc>
                          <a:spcPct val="115000"/>
                        </a:lnSpc>
                        <a:spcAft>
                          <a:spcPts val="0"/>
                        </a:spcAft>
                      </a:pPr>
                      <a:r>
                        <a:rPr lang="es-CO" sz="800">
                          <a:effectLst/>
                        </a:rPr>
                        <a:t>R</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Nicolas </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Desarrollo</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r">
                        <a:lnSpc>
                          <a:spcPct val="115000"/>
                        </a:lnSpc>
                        <a:spcAft>
                          <a:spcPts val="0"/>
                        </a:spcAft>
                      </a:pPr>
                      <a:r>
                        <a:rPr lang="es-CO" sz="800">
                          <a:effectLst/>
                        </a:rPr>
                        <a:t>1</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u="sng">
                          <a:effectLst/>
                        </a:rPr>
                        <a:t>4</a:t>
                      </a:r>
                      <a:endParaRPr lang="es-CO" sz="800">
                        <a:solidFill>
                          <a:srgbClr val="000000"/>
                        </a:solidFill>
                        <a:effectLst/>
                        <a:latin typeface="Calibri" panose="020F0502020204030204" pitchFamily="34" charset="0"/>
                        <a:ea typeface="Calibri" panose="020F0502020204030204" pitchFamily="34" charset="0"/>
                      </a:endParaRPr>
                    </a:p>
                  </a:txBody>
                  <a:tcPr marL="34001" marR="34001" marT="0" marB="0" anchor="ctr"/>
                </a:tc>
                <a:tc>
                  <a:txBody>
                    <a:bodyPr/>
                    <a:lstStyle/>
                    <a:p>
                      <a:pPr algn="ctr">
                        <a:lnSpc>
                          <a:spcPct val="115000"/>
                        </a:lnSpc>
                        <a:spcAft>
                          <a:spcPts val="0"/>
                        </a:spcAft>
                      </a:pPr>
                      <a:r>
                        <a:rPr lang="es-CO" sz="800" dirty="0">
                          <a:effectLst/>
                        </a:rPr>
                        <a:t>0</a:t>
                      </a:r>
                      <a:endParaRPr lang="es-CO" sz="800" dirty="0">
                        <a:solidFill>
                          <a:srgbClr val="000000"/>
                        </a:solidFill>
                        <a:effectLst/>
                        <a:latin typeface="Calibri" panose="020F0502020204030204" pitchFamily="34" charset="0"/>
                        <a:ea typeface="Calibri" panose="020F0502020204030204" pitchFamily="34" charset="0"/>
                      </a:endParaRPr>
                    </a:p>
                  </a:txBody>
                  <a:tcPr marL="34001" marR="34001" marT="0" marB="0" anchor="ctr"/>
                </a:tc>
                <a:extLst>
                  <a:ext uri="{0D108BD9-81ED-4DB2-BD59-A6C34878D82A}">
                    <a16:rowId xmlns:a16="http://schemas.microsoft.com/office/drawing/2014/main" val="2902938859"/>
                  </a:ext>
                </a:extLst>
              </a:tr>
            </a:tbl>
          </a:graphicData>
        </a:graphic>
      </p:graphicFrame>
    </p:spTree>
    <p:extLst>
      <p:ext uri="{BB962C8B-B14F-4D97-AF65-F5344CB8AC3E}">
        <p14:creationId xmlns:p14="http://schemas.microsoft.com/office/powerpoint/2010/main" val="35818117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Incrementos</a:t>
            </a:r>
            <a:endParaRPr lang="es-ES" sz="3200" dirty="0">
              <a:solidFill>
                <a:schemeClr val="tx1"/>
              </a:solidFill>
              <a:latin typeface="Berlin Sans FB" pitchFamily="34" charset="0"/>
            </a:endParaRPr>
          </a:p>
        </p:txBody>
      </p:sp>
      <p:sp>
        <p:nvSpPr>
          <p:cNvPr id="3" name="CuadroTexto 2"/>
          <p:cNvSpPr txBox="1"/>
          <p:nvPr/>
        </p:nvSpPr>
        <p:spPr>
          <a:xfrm>
            <a:off x="458016" y="1700808"/>
            <a:ext cx="7980607" cy="4278094"/>
          </a:xfrm>
          <a:prstGeom prst="rect">
            <a:avLst/>
          </a:prstGeom>
          <a:noFill/>
        </p:spPr>
        <p:txBody>
          <a:bodyPr wrap="square" rtlCol="0">
            <a:spAutoFit/>
          </a:bodyPr>
          <a:lstStyle/>
          <a:p>
            <a:pPr marL="342900" indent="-342900" algn="just">
              <a:buFont typeface="Arial" panose="020B0604020202020204" pitchFamily="34" charset="0"/>
              <a:buChar char="•"/>
            </a:pPr>
            <a:r>
              <a:rPr lang="es-CO" dirty="0"/>
              <a:t>El Incremento es la suma de todos los elementos de la Lista de </a:t>
            </a:r>
            <a:r>
              <a:rPr lang="es-CO" dirty="0" smtClean="0"/>
              <a:t>producto </a:t>
            </a:r>
            <a:r>
              <a:rPr lang="es-CO" dirty="0"/>
              <a:t>completados durante un Sprint y el valor de los incrementos de todos los </a:t>
            </a:r>
            <a:r>
              <a:rPr lang="es-CO" dirty="0" err="1"/>
              <a:t>Sprints</a:t>
            </a:r>
            <a:r>
              <a:rPr lang="es-CO" dirty="0"/>
              <a:t> anteriores. Al final de un Sprint el nuevo Incremento debe estar “Terminado”, lo cual significa que está en condiciones de ser utilizado y que cumple la Definición de “Terminado” del Equipo </a:t>
            </a:r>
            <a:r>
              <a:rPr lang="es-CO" dirty="0" err="1"/>
              <a:t>Scrum</a:t>
            </a:r>
            <a:r>
              <a:rPr lang="es-CO" dirty="0"/>
              <a:t>. El incremento debe estar en condiciones de utilizarse sin importar si el Dueño de Producto decide liberarlo o no. </a:t>
            </a:r>
            <a:endParaRPr lang="es-CO" dirty="0" smtClean="0"/>
          </a:p>
          <a:p>
            <a:pPr marL="342900" indent="-342900" algn="just">
              <a:buFont typeface="Arial" panose="020B0604020202020204" pitchFamily="34" charset="0"/>
              <a:buChar char="•"/>
            </a:pPr>
            <a:endParaRPr lang="es-CO" dirty="0"/>
          </a:p>
          <a:p>
            <a:pPr marL="342900" indent="-342900" algn="just">
              <a:buFont typeface="Arial" panose="020B0604020202020204" pitchFamily="34" charset="0"/>
              <a:buChar char="•"/>
            </a:pPr>
            <a:r>
              <a:rPr lang="es-CO" dirty="0"/>
              <a:t> A medida que se crean nuevos incrementos de los productos, estos se integran continuamente a los incrementos anteriores, por lo que hay un producto potencialmente entregable disponible en todo momento a lo largo del proyecto.  </a:t>
            </a:r>
            <a:endParaRPr lang="es-CO" dirty="0" smtClean="0"/>
          </a:p>
          <a:p>
            <a:pPr algn="just"/>
            <a:endParaRPr lang="es-CO" dirty="0"/>
          </a:p>
          <a:p>
            <a:pPr marL="342900" indent="-342900" algn="just">
              <a:buFont typeface="Arial" panose="020B0604020202020204" pitchFamily="34" charset="0"/>
              <a:buChar char="•"/>
            </a:pPr>
            <a:r>
              <a:rPr lang="es-CO" dirty="0"/>
              <a:t> Los entregables del sprint son los incrementos del producto que se terminan al final de cada sprint.  </a:t>
            </a:r>
          </a:p>
          <a:p>
            <a:pPr marL="342900" indent="-342900" algn="just">
              <a:buFont typeface="Arial" panose="020B0604020202020204" pitchFamily="34" charset="0"/>
              <a:buChar char="•"/>
            </a:pPr>
            <a:endParaRPr lang="es-CO" sz="2000" dirty="0"/>
          </a:p>
        </p:txBody>
      </p:sp>
    </p:spTree>
    <p:extLst>
      <p:ext uri="{BB962C8B-B14F-4D97-AF65-F5344CB8AC3E}">
        <p14:creationId xmlns:p14="http://schemas.microsoft.com/office/powerpoint/2010/main" val="10800017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endParaRPr lang="es-ES" sz="3200" dirty="0">
              <a:solidFill>
                <a:schemeClr val="tx1"/>
              </a:solidFill>
              <a:latin typeface="Berlin Sans FB" pitchFamily="34" charset="0"/>
            </a:endParaRPr>
          </a:p>
        </p:txBody>
      </p:sp>
      <p:sp>
        <p:nvSpPr>
          <p:cNvPr id="6" name="Rectángulo redondeado 5"/>
          <p:cNvSpPr/>
          <p:nvPr/>
        </p:nvSpPr>
        <p:spPr>
          <a:xfrm>
            <a:off x="460375" y="2564904"/>
            <a:ext cx="2815481" cy="64807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CO" sz="2800" b="1" dirty="0" smtClean="0"/>
              <a:t>Artefactos </a:t>
            </a:r>
            <a:endParaRPr lang="es-CO" sz="2800" b="1" dirty="0"/>
          </a:p>
        </p:txBody>
      </p:sp>
      <p:sp>
        <p:nvSpPr>
          <p:cNvPr id="8" name="Rectángulo redondeado 7"/>
          <p:cNvSpPr/>
          <p:nvPr/>
        </p:nvSpPr>
        <p:spPr>
          <a:xfrm>
            <a:off x="5868144" y="2564904"/>
            <a:ext cx="2815481"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smtClean="0"/>
              <a:t>Eventos </a:t>
            </a:r>
            <a:endParaRPr lang="es-CO" sz="2800" b="1" dirty="0"/>
          </a:p>
        </p:txBody>
      </p:sp>
      <p:sp>
        <p:nvSpPr>
          <p:cNvPr id="9" name="Rectángulo redondeado 8"/>
          <p:cNvSpPr/>
          <p:nvPr/>
        </p:nvSpPr>
        <p:spPr>
          <a:xfrm>
            <a:off x="3275856" y="4221088"/>
            <a:ext cx="2815481" cy="64807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sz="2800" b="1" dirty="0" smtClean="0"/>
              <a:t>Roles  </a:t>
            </a:r>
            <a:endParaRPr lang="es-CO" sz="2800" b="1" dirty="0"/>
          </a:p>
        </p:txBody>
      </p:sp>
    </p:spTree>
    <p:extLst>
      <p:ext uri="{BB962C8B-B14F-4D97-AF65-F5344CB8AC3E}">
        <p14:creationId xmlns:p14="http://schemas.microsoft.com/office/powerpoint/2010/main" val="41243117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483768" y="83671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a:t>
            </a:r>
            <a:endParaRPr lang="es-ES" sz="3200" dirty="0">
              <a:solidFill>
                <a:schemeClr val="tx1"/>
              </a:solidFill>
              <a:latin typeface="Berlin Sans FB" pitchFamily="34" charset="0"/>
            </a:endParaRPr>
          </a:p>
        </p:txBody>
      </p:sp>
      <p:sp>
        <p:nvSpPr>
          <p:cNvPr id="5" name="4 CuadroTexto"/>
          <p:cNvSpPr txBox="1"/>
          <p:nvPr/>
        </p:nvSpPr>
        <p:spPr>
          <a:xfrm>
            <a:off x="287128" y="1988840"/>
            <a:ext cx="8520002" cy="258532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CO" dirty="0"/>
              <a:t>El corazón de </a:t>
            </a:r>
            <a:r>
              <a:rPr lang="es-CO" dirty="0" err="1"/>
              <a:t>Scrum</a:t>
            </a:r>
            <a:r>
              <a:rPr lang="es-CO" dirty="0"/>
              <a:t> es el Sprint, es un bloque de tiempo (time-box) </a:t>
            </a:r>
            <a:r>
              <a:rPr lang="es-CO" dirty="0" smtClean="0"/>
              <a:t>, iteraciones regulares entre 2 y 4 semanas.</a:t>
            </a:r>
          </a:p>
          <a:p>
            <a:pPr algn="just"/>
            <a:endParaRPr lang="es-CO" dirty="0" smtClean="0"/>
          </a:p>
          <a:p>
            <a:pPr algn="just"/>
            <a:r>
              <a:rPr lang="es-CO" dirty="0" smtClean="0"/>
              <a:t>Durante </a:t>
            </a:r>
            <a:r>
              <a:rPr lang="es-CO" dirty="0"/>
              <a:t>el Sprint: </a:t>
            </a:r>
            <a:r>
              <a:rPr lang="es-CO" dirty="0" smtClean="0"/>
              <a:t>No </a:t>
            </a:r>
            <a:r>
              <a:rPr lang="es-CO" dirty="0"/>
              <a:t>se realizan cambios que puedan afectar al Objetivo del Sprint (Sprint </a:t>
            </a:r>
            <a:r>
              <a:rPr lang="es-CO" dirty="0" err="1"/>
              <a:t>Goal</a:t>
            </a:r>
            <a:r>
              <a:rPr lang="es-CO" dirty="0"/>
              <a:t>);  </a:t>
            </a:r>
            <a:r>
              <a:rPr lang="es-CO" dirty="0" smtClean="0"/>
              <a:t> es decir no se permiten cambios en el Sprint Backlog o en la conformación del equipo. </a:t>
            </a:r>
          </a:p>
          <a:p>
            <a:pPr algn="just"/>
            <a:endParaRPr lang="es-CO" dirty="0"/>
          </a:p>
          <a:p>
            <a:pPr algn="just"/>
            <a:r>
              <a:rPr lang="es-CO" dirty="0" smtClean="0"/>
              <a:t>Se realiza una planeación al inicio de cada Sprint y una retrospectiva al final.</a:t>
            </a:r>
          </a:p>
          <a:p>
            <a:pPr algn="just"/>
            <a:endParaRPr lang="es-CO" dirty="0"/>
          </a:p>
        </p:txBody>
      </p:sp>
    </p:spTree>
    <p:extLst>
      <p:ext uri="{BB962C8B-B14F-4D97-AF65-F5344CB8AC3E}">
        <p14:creationId xmlns:p14="http://schemas.microsoft.com/office/powerpoint/2010/main" val="30904033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a:t>
            </a:r>
            <a:endParaRPr lang="es-ES" sz="3200" dirty="0">
              <a:solidFill>
                <a:schemeClr val="tx1"/>
              </a:solidFill>
              <a:latin typeface="Berlin Sans FB" pitchFamily="34" charset="0"/>
            </a:endParaRPr>
          </a:p>
        </p:txBody>
      </p:sp>
      <p:sp>
        <p:nvSpPr>
          <p:cNvPr id="5" name="4 CuadroTexto"/>
          <p:cNvSpPr txBox="1"/>
          <p:nvPr/>
        </p:nvSpPr>
        <p:spPr>
          <a:xfrm>
            <a:off x="340249" y="1412776"/>
            <a:ext cx="8520002" cy="480131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s-CO" dirty="0"/>
              <a:t>Un Sprint puede cancelarse antes de que el bloque de tiempo llegue a su fin. Solo el Dueño de Producto tiene la autoridad para cancelar el Sprint, aunque puede hacerlo bajo la influencia de los interesados, del Equipo de Desarrollo o del </a:t>
            </a:r>
            <a:r>
              <a:rPr lang="es-CO" dirty="0" err="1"/>
              <a:t>Scrum</a:t>
            </a:r>
            <a:r>
              <a:rPr lang="es-CO" dirty="0"/>
              <a:t> </a:t>
            </a:r>
            <a:r>
              <a:rPr lang="es-CO" dirty="0" smtClean="0"/>
              <a:t>Master.</a:t>
            </a:r>
          </a:p>
          <a:p>
            <a:pPr algn="just"/>
            <a:endParaRPr lang="es-CO" dirty="0"/>
          </a:p>
          <a:p>
            <a:pPr algn="just"/>
            <a:r>
              <a:rPr lang="es-CO" dirty="0"/>
              <a:t>Un Sprint se cancelaría si el Objetivo del Sprint llega a quedar obsoleto. Esto podría ocurrir si la compañía cambia la dirección o si las condiciones del mercado o de la tecnología cambian. En general, un Sprint debería cancelarse si no tuviese sentido seguir con él dadas las circunstancias. Sin embargo, debido a la corta duración de los </a:t>
            </a:r>
            <a:r>
              <a:rPr lang="es-CO" dirty="0" err="1"/>
              <a:t>Sprints</a:t>
            </a:r>
            <a:r>
              <a:rPr lang="es-CO" dirty="0"/>
              <a:t>, su cancelación rara vez tiene sentido. </a:t>
            </a:r>
            <a:endParaRPr lang="es-CO" dirty="0" smtClean="0"/>
          </a:p>
          <a:p>
            <a:pPr algn="just"/>
            <a:endParaRPr lang="es-CO" dirty="0"/>
          </a:p>
          <a:p>
            <a:pPr algn="just"/>
            <a:r>
              <a:rPr lang="es-CO" dirty="0"/>
              <a:t>Cuando se cancela un Sprint se revisan todos los </a:t>
            </a:r>
            <a:r>
              <a:rPr lang="es-CO" dirty="0" smtClean="0"/>
              <a:t>elementos </a:t>
            </a:r>
            <a:r>
              <a:rPr lang="es-CO" dirty="0"/>
              <a:t>de la Lista de </a:t>
            </a:r>
            <a:r>
              <a:rPr lang="es-CO" dirty="0" smtClean="0"/>
              <a:t>producto </a:t>
            </a:r>
            <a:r>
              <a:rPr lang="es-CO" dirty="0"/>
              <a:t>que se hayan completado y “Terminado”. Si una parte del trabajo es potencialmente entregable, el Dueño de Producto normalmente la acepta. </a:t>
            </a:r>
            <a:endParaRPr lang="es-CO" dirty="0" smtClean="0"/>
          </a:p>
          <a:p>
            <a:pPr algn="just"/>
            <a:endParaRPr lang="es-CO" dirty="0"/>
          </a:p>
          <a:p>
            <a:pPr algn="just"/>
            <a:r>
              <a:rPr lang="es-CO" dirty="0" smtClean="0"/>
              <a:t>Todos </a:t>
            </a:r>
            <a:r>
              <a:rPr lang="es-CO" dirty="0"/>
              <a:t>los Elementos de la Lista de Producto no completados se vuelven a estimar y se vuelven a introducir en la Lista de </a:t>
            </a:r>
            <a:r>
              <a:rPr lang="es-CO" dirty="0" smtClean="0"/>
              <a:t>producto</a:t>
            </a:r>
            <a:r>
              <a:rPr lang="es-CO" dirty="0"/>
              <a:t>. El trabajo finalizado en ellos pierde valor con rapidez y por lo general debe volverse a estimar. </a:t>
            </a:r>
            <a:endParaRPr lang="es-CO" dirty="0" smtClean="0"/>
          </a:p>
        </p:txBody>
      </p:sp>
    </p:spTree>
    <p:extLst>
      <p:ext uri="{BB962C8B-B14F-4D97-AF65-F5344CB8AC3E}">
        <p14:creationId xmlns:p14="http://schemas.microsoft.com/office/powerpoint/2010/main" val="41212376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a:t>
            </a:r>
            <a:endParaRPr lang="es-ES" sz="3200" dirty="0">
              <a:solidFill>
                <a:schemeClr val="tx1"/>
              </a:solidFill>
              <a:latin typeface="Berlin Sans FB" pitchFamily="34" charset="0"/>
            </a:endParaRPr>
          </a:p>
        </p:txBody>
      </p:sp>
      <p:sp>
        <p:nvSpPr>
          <p:cNvPr id="5" name="4 CuadroTexto"/>
          <p:cNvSpPr txBox="1"/>
          <p:nvPr/>
        </p:nvSpPr>
        <p:spPr>
          <a:xfrm>
            <a:off x="340249" y="1484784"/>
            <a:ext cx="8520002"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buFont typeface="Arial" panose="020B0604020202020204" pitchFamily="34" charset="0"/>
              <a:buChar char="•"/>
            </a:pPr>
            <a:r>
              <a:rPr lang="es-CO" dirty="0"/>
              <a:t>Las cancelaciones de Sprint consumen recursos ya que todos deben reagruparse en otra Planificación de Sprint para empezar otro Sprint. Las cancelaciones de Sprint son a menudo traumáticas para el Equipo </a:t>
            </a:r>
            <a:r>
              <a:rPr lang="es-CO" dirty="0" err="1"/>
              <a:t>Scrum</a:t>
            </a:r>
            <a:r>
              <a:rPr lang="es-CO" dirty="0"/>
              <a:t> y son muy poco comunes. </a:t>
            </a:r>
            <a:endParaRPr lang="es-CO" dirty="0" smtClean="0"/>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dirty="0"/>
              <a:t>Si hay una solicitud de cambio que puede tener un impacto significativo sobre un sprint en curso, el propietario del producto, después de consultar con socios relevantes, decide si el cambio puede esperar hasta el próximo sprint o si representa una situación urgente que puede requerir finalizar el sprint actual y comenzar uno </a:t>
            </a:r>
            <a:r>
              <a:rPr lang="es-CO" dirty="0" smtClean="0"/>
              <a:t>nuevo.</a:t>
            </a:r>
          </a:p>
          <a:p>
            <a:pPr marL="285750" indent="-285750" algn="just">
              <a:buFont typeface="Arial" panose="020B0604020202020204" pitchFamily="34" charset="0"/>
              <a:buChar char="•"/>
            </a:pPr>
            <a:endParaRPr lang="es-CO" dirty="0"/>
          </a:p>
          <a:p>
            <a:pPr marL="285750" indent="-285750" algn="just">
              <a:buFont typeface="Arial" panose="020B0604020202020204" pitchFamily="34" charset="0"/>
              <a:buChar char="•"/>
            </a:pPr>
            <a:r>
              <a:rPr lang="es-CO" dirty="0"/>
              <a:t>El marco de </a:t>
            </a:r>
            <a:r>
              <a:rPr lang="es-CO" dirty="0" err="1"/>
              <a:t>Scrum</a:t>
            </a:r>
            <a:r>
              <a:rPr lang="es-CO" dirty="0"/>
              <a:t> especifica claramente que el alcance de un sprint no puede cambiarse una vez que este comience. Si el cambio requerido es tan importante que los resultados del sprint no tendrían ningún valor sin él, entonces el sprint debe terminarse. De lo contrario, entonces el cambio se incorpora más adelante en un </a:t>
            </a:r>
            <a:r>
              <a:rPr lang="es-CO" dirty="0" smtClean="0"/>
              <a:t>sprint. </a:t>
            </a:r>
          </a:p>
        </p:txBody>
      </p:sp>
    </p:spTree>
    <p:extLst>
      <p:ext uri="{BB962C8B-B14F-4D97-AF65-F5344CB8AC3E}">
        <p14:creationId xmlns:p14="http://schemas.microsoft.com/office/powerpoint/2010/main" val="1756097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Sprint</a:t>
            </a:r>
            <a:endParaRPr lang="es-ES" sz="3200" dirty="0">
              <a:solidFill>
                <a:schemeClr val="tx1"/>
              </a:solidFill>
              <a:latin typeface="Berlin Sans FB" pitchFamily="34" charset="0"/>
            </a:endParaRPr>
          </a:p>
        </p:txBody>
      </p:sp>
      <p:pic>
        <p:nvPicPr>
          <p:cNvPr id="3" name="Imagen 2"/>
          <p:cNvPicPr>
            <a:picLocks noChangeAspect="1"/>
          </p:cNvPicPr>
          <p:nvPr/>
        </p:nvPicPr>
        <p:blipFill rotWithShape="1">
          <a:blip r:embed="rId3"/>
          <a:srcRect l="32872" t="28344" r="32872" b="8657"/>
          <a:stretch/>
        </p:blipFill>
        <p:spPr>
          <a:xfrm>
            <a:off x="2411760" y="1340768"/>
            <a:ext cx="4392488" cy="4846883"/>
          </a:xfrm>
          <a:prstGeom prst="rect">
            <a:avLst/>
          </a:prstGeom>
        </p:spPr>
      </p:pic>
    </p:spTree>
    <p:extLst>
      <p:ext uri="{BB962C8B-B14F-4D97-AF65-F5344CB8AC3E}">
        <p14:creationId xmlns:p14="http://schemas.microsoft.com/office/powerpoint/2010/main" val="591929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p:cNvSpPr txBox="1"/>
          <p:nvPr/>
        </p:nvSpPr>
        <p:spPr>
          <a:xfrm>
            <a:off x="0" y="6466255"/>
            <a:ext cx="8287081" cy="369332"/>
          </a:xfrm>
          <a:prstGeom prst="rect">
            <a:avLst/>
          </a:prstGeom>
          <a:noFill/>
        </p:spPr>
        <p:txBody>
          <a:bodyPr wrap="square" rtlCol="0">
            <a:spAutoFit/>
          </a:bodyPr>
          <a:lstStyle/>
          <a:p>
            <a:r>
              <a:rPr lang="es-CO" dirty="0"/>
              <a:t>Fuente: https://santimacnet.wordpress.com/2010/11/04/curso-gratis-scrum-dia-a-dia/</a:t>
            </a:r>
          </a:p>
        </p:txBody>
      </p:sp>
      <p:pic>
        <p:nvPicPr>
          <p:cNvPr id="2050" name="Picture 2" descr="Resultado de imagen para ciclo de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412776"/>
            <a:ext cx="8572500" cy="4810125"/>
          </a:xfrm>
          <a:prstGeom prst="rect">
            <a:avLst/>
          </a:prstGeom>
          <a:noFill/>
          <a:extLst>
            <a:ext uri="{909E8E84-426E-40DD-AFC4-6F175D3DCCD1}">
              <a14:hiddenFill xmlns:a14="http://schemas.microsoft.com/office/drawing/2010/main">
                <a:solidFill>
                  <a:srgbClr val="FFFFFF"/>
                </a:solidFill>
              </a14:hiddenFill>
            </a:ext>
          </a:extLst>
        </p:spPr>
      </p:pic>
      <p:sp>
        <p:nvSpPr>
          <p:cNvPr id="6"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Ciclo de </a:t>
            </a:r>
            <a:r>
              <a:rPr lang="es-CO" sz="2400" dirty="0" err="1" smtClean="0">
                <a:solidFill>
                  <a:schemeClr val="tx1"/>
                </a:solidFill>
                <a:latin typeface="Berlin Sans FB" pitchFamily="34" charset="0"/>
              </a:rPr>
              <a:t>Scrum</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32164241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Planeación del Sprint</a:t>
            </a:r>
            <a:endParaRPr lang="es-ES" sz="3200" dirty="0">
              <a:solidFill>
                <a:schemeClr val="tx1"/>
              </a:solidFill>
              <a:latin typeface="Berlin Sans FB" pitchFamily="34" charset="0"/>
            </a:endParaRPr>
          </a:p>
        </p:txBody>
      </p:sp>
      <p:sp>
        <p:nvSpPr>
          <p:cNvPr id="5" name="Rectángulo redondeado 4"/>
          <p:cNvSpPr/>
          <p:nvPr/>
        </p:nvSpPr>
        <p:spPr>
          <a:xfrm>
            <a:off x="300763" y="1556792"/>
            <a:ext cx="8663725" cy="468052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lgn="just">
              <a:buFont typeface="Arial" panose="020B0604020202020204" pitchFamily="34" charset="0"/>
              <a:buChar char="•"/>
            </a:pPr>
            <a:endParaRPr lang="es-CO" sz="2000" dirty="0" smtClean="0"/>
          </a:p>
          <a:p>
            <a:pPr marL="285750" indent="-285750" algn="just">
              <a:buFont typeface="Arial" panose="020B0604020202020204" pitchFamily="34" charset="0"/>
              <a:buChar char="•"/>
            </a:pPr>
            <a:r>
              <a:rPr lang="es-CO" sz="2000" dirty="0" smtClean="0"/>
              <a:t>El </a:t>
            </a:r>
            <a:r>
              <a:rPr lang="es-CO" sz="2000" dirty="0" err="1" smtClean="0"/>
              <a:t>product</a:t>
            </a:r>
            <a:r>
              <a:rPr lang="es-CO" sz="2000" dirty="0" smtClean="0"/>
              <a:t> </a:t>
            </a:r>
            <a:r>
              <a:rPr lang="es-CO" sz="2000" dirty="0" err="1" smtClean="0"/>
              <a:t>owner</a:t>
            </a:r>
            <a:r>
              <a:rPr lang="es-CO" sz="2000" dirty="0" smtClean="0"/>
              <a:t> define el objetivo del Sprint. </a:t>
            </a:r>
          </a:p>
          <a:p>
            <a:pPr marL="285750" indent="-285750" algn="just">
              <a:buFont typeface="Arial" panose="020B0604020202020204" pitchFamily="34" charset="0"/>
              <a:buChar char="•"/>
            </a:pPr>
            <a:r>
              <a:rPr lang="es-CO" sz="2000" dirty="0" smtClean="0"/>
              <a:t>Se toman los elementos de más alta prioridad del PB, el equipo determina los elementos que se compromete a implementar en el sprint.</a:t>
            </a:r>
          </a:p>
          <a:p>
            <a:pPr marL="285750" indent="-285750" algn="just">
              <a:buFont typeface="Arial" panose="020B0604020202020204" pitchFamily="34" charset="0"/>
              <a:buChar char="•"/>
            </a:pPr>
            <a:r>
              <a:rPr lang="es-CO" sz="2000" dirty="0" smtClean="0"/>
              <a:t>Este </a:t>
            </a:r>
            <a:r>
              <a:rPr lang="es-CO" sz="2000" dirty="0"/>
              <a:t>plan se crea mediante el trabajo colaborativo del Equipo </a:t>
            </a:r>
            <a:r>
              <a:rPr lang="es-CO" sz="2000" dirty="0" err="1"/>
              <a:t>Scrum</a:t>
            </a:r>
            <a:r>
              <a:rPr lang="es-CO" sz="2000" dirty="0"/>
              <a:t> completo. </a:t>
            </a:r>
            <a:endParaRPr lang="es-CO" sz="2000" dirty="0" smtClean="0"/>
          </a:p>
          <a:p>
            <a:pPr marL="285750" indent="-285750" algn="just">
              <a:buFont typeface="Arial" panose="020B0604020202020204" pitchFamily="34" charset="0"/>
              <a:buChar char="•"/>
            </a:pPr>
            <a:r>
              <a:rPr lang="es-CO" sz="2000" dirty="0" smtClean="0"/>
              <a:t>La Planeación </a:t>
            </a:r>
            <a:r>
              <a:rPr lang="es-CO" sz="2000" dirty="0"/>
              <a:t>de Sprint tiene un máximo de duración de ocho horas para un Sprint de un mes. </a:t>
            </a:r>
            <a:endParaRPr lang="es-CO" sz="2000" dirty="0" smtClean="0"/>
          </a:p>
          <a:p>
            <a:pPr marL="285750" indent="-285750" algn="just">
              <a:buFont typeface="Arial" panose="020B0604020202020204" pitchFamily="34" charset="0"/>
              <a:buChar char="•"/>
            </a:pPr>
            <a:r>
              <a:rPr lang="es-CO" sz="2000" dirty="0" smtClean="0"/>
              <a:t>El </a:t>
            </a:r>
            <a:r>
              <a:rPr lang="es-CO" sz="2000" dirty="0" err="1"/>
              <a:t>Scrum</a:t>
            </a:r>
            <a:r>
              <a:rPr lang="es-CO" sz="2000" dirty="0"/>
              <a:t> Master enseña al Equipo </a:t>
            </a:r>
            <a:r>
              <a:rPr lang="es-CO" sz="2000" dirty="0" err="1"/>
              <a:t>Scrum</a:t>
            </a:r>
            <a:r>
              <a:rPr lang="es-CO" sz="2000" dirty="0"/>
              <a:t> a mantenerse dentro del bloque de tiempo. </a:t>
            </a:r>
          </a:p>
          <a:p>
            <a:pPr marL="285750" indent="-285750" algn="just">
              <a:buFont typeface="Arial" panose="020B0604020202020204" pitchFamily="34" charset="0"/>
              <a:buChar char="•"/>
            </a:pPr>
            <a:r>
              <a:rPr lang="es-CO" sz="2000" dirty="0"/>
              <a:t>La </a:t>
            </a:r>
            <a:r>
              <a:rPr lang="es-CO" sz="2000" dirty="0" smtClean="0"/>
              <a:t>Planeación del </a:t>
            </a:r>
            <a:r>
              <a:rPr lang="es-CO" sz="2000" dirty="0"/>
              <a:t>Sprint responde a las siguientes preguntas: </a:t>
            </a:r>
            <a:endParaRPr lang="es-CO" sz="2000" dirty="0" smtClean="0"/>
          </a:p>
          <a:p>
            <a:pPr marL="285750" indent="-285750" algn="just">
              <a:buFont typeface="Arial" panose="020B0604020202020204" pitchFamily="34" charset="0"/>
              <a:buChar char="•"/>
            </a:pPr>
            <a:r>
              <a:rPr lang="es-CO" sz="2000" dirty="0" smtClean="0"/>
              <a:t>¿</a:t>
            </a:r>
            <a:r>
              <a:rPr lang="es-CO" sz="2000" dirty="0"/>
              <a:t>Qué puede entregarse en el Incremento resultante del Sprint que comienza? </a:t>
            </a:r>
            <a:endParaRPr lang="es-CO" sz="2000" dirty="0" smtClean="0"/>
          </a:p>
          <a:p>
            <a:pPr marL="285750" indent="-285750" algn="just">
              <a:buFont typeface="Arial" panose="020B0604020202020204" pitchFamily="34" charset="0"/>
              <a:buChar char="•"/>
            </a:pPr>
            <a:r>
              <a:rPr lang="es-CO" sz="2000" dirty="0" smtClean="0"/>
              <a:t> </a:t>
            </a:r>
            <a:r>
              <a:rPr lang="es-CO" sz="2000" dirty="0"/>
              <a:t>¿Cómo se conseguirá hacer el trabajo necesario para entregar el Incremento? </a:t>
            </a:r>
          </a:p>
        </p:txBody>
      </p:sp>
    </p:spTree>
    <p:extLst>
      <p:ext uri="{BB962C8B-B14F-4D97-AF65-F5344CB8AC3E}">
        <p14:creationId xmlns:p14="http://schemas.microsoft.com/office/powerpoint/2010/main" val="39602044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Diario</a:t>
            </a:r>
            <a:endParaRPr lang="es-ES" sz="3200" dirty="0">
              <a:solidFill>
                <a:schemeClr val="tx1"/>
              </a:solidFill>
              <a:latin typeface="Berlin Sans FB" pitchFamily="34" charset="0"/>
            </a:endParaRPr>
          </a:p>
        </p:txBody>
      </p:sp>
      <p:sp>
        <p:nvSpPr>
          <p:cNvPr id="5" name="Rectángulo redondeado 4"/>
          <p:cNvSpPr/>
          <p:nvPr/>
        </p:nvSpPr>
        <p:spPr>
          <a:xfrm>
            <a:off x="326840" y="1772816"/>
            <a:ext cx="8559488"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lgn="just">
              <a:buFont typeface="Arial" panose="020B0604020202020204" pitchFamily="34" charset="0"/>
              <a:buChar char="•"/>
            </a:pPr>
            <a:r>
              <a:rPr lang="es-CO" sz="2000" dirty="0"/>
              <a:t>El </a:t>
            </a:r>
            <a:r>
              <a:rPr lang="es-CO" sz="2000" dirty="0" err="1"/>
              <a:t>Scrum</a:t>
            </a:r>
            <a:r>
              <a:rPr lang="es-CO" sz="2000" dirty="0"/>
              <a:t> Diario es una reunión con un bloque de tiempo de 15 minutos para que el Equipo de Desarrollo sincronice sus actividades y cree un plan para las siguientes 24 horas</a:t>
            </a:r>
            <a:r>
              <a:rPr lang="es-CO" sz="2000" dirty="0" smtClean="0"/>
              <a:t>.</a:t>
            </a:r>
          </a:p>
          <a:p>
            <a:pPr marL="285750" indent="-285750" algn="just">
              <a:buFont typeface="Arial" panose="020B0604020202020204" pitchFamily="34" charset="0"/>
              <a:buChar char="•"/>
            </a:pPr>
            <a:r>
              <a:rPr lang="es-CO" sz="2000" dirty="0" smtClean="0"/>
              <a:t>El equipo de reúne para comunicar y entender el estatus.</a:t>
            </a:r>
          </a:p>
          <a:p>
            <a:pPr marL="285750" indent="-285750" algn="just">
              <a:buFont typeface="Arial" panose="020B0604020202020204" pitchFamily="34" charset="0"/>
              <a:buChar char="•"/>
            </a:pPr>
            <a:r>
              <a:rPr lang="es-CO" sz="2000" dirty="0" smtClean="0"/>
              <a:t>Es indispensable para conocer el progreso continuo y evitar bloqueos</a:t>
            </a:r>
          </a:p>
          <a:p>
            <a:pPr marL="285750" indent="-285750" algn="just">
              <a:buFont typeface="Arial" panose="020B0604020202020204" pitchFamily="34" charset="0"/>
              <a:buChar char="•"/>
            </a:pPr>
            <a:r>
              <a:rPr lang="es-CO" sz="2000" dirty="0" smtClean="0"/>
              <a:t>El </a:t>
            </a:r>
            <a:r>
              <a:rPr lang="es-CO" sz="2000" dirty="0" err="1" smtClean="0"/>
              <a:t>Scrum</a:t>
            </a:r>
            <a:r>
              <a:rPr lang="es-CO" sz="2000" dirty="0" smtClean="0"/>
              <a:t> Master se asegura de que el equipo de desarrollo mantenga la reunión, pero el equipo de desarrollo es el responsable de dirigir el </a:t>
            </a:r>
            <a:r>
              <a:rPr lang="es-CO" sz="2000" dirty="0" err="1" smtClean="0"/>
              <a:t>scrum</a:t>
            </a:r>
            <a:r>
              <a:rPr lang="es-CO" sz="2000" dirty="0" smtClean="0"/>
              <a:t> diario.</a:t>
            </a:r>
          </a:p>
          <a:p>
            <a:pPr marL="285750" indent="-285750" algn="just">
              <a:buFont typeface="Arial" panose="020B0604020202020204" pitchFamily="34" charset="0"/>
              <a:buChar char="•"/>
            </a:pPr>
            <a:r>
              <a:rPr lang="es-CO" sz="2000" dirty="0" smtClean="0"/>
              <a:t>Esto </a:t>
            </a:r>
            <a:r>
              <a:rPr lang="es-CO" sz="2000" dirty="0"/>
              <a:t>se lleva a cabo inspeccionando el trabajo avanzado desde el último </a:t>
            </a:r>
            <a:r>
              <a:rPr lang="es-CO" sz="2000" dirty="0" err="1"/>
              <a:t>Scrum</a:t>
            </a:r>
            <a:r>
              <a:rPr lang="es-CO" sz="2000" dirty="0"/>
              <a:t> Diario y haciendo una proyección acerca del trabajo que podría completarse antes del </a:t>
            </a:r>
            <a:r>
              <a:rPr lang="es-CO" sz="2000" dirty="0" smtClean="0"/>
              <a:t>siguiente.</a:t>
            </a:r>
          </a:p>
        </p:txBody>
      </p:sp>
    </p:spTree>
    <p:extLst>
      <p:ext uri="{BB962C8B-B14F-4D97-AF65-F5344CB8AC3E}">
        <p14:creationId xmlns:p14="http://schemas.microsoft.com/office/powerpoint/2010/main" val="42483793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Diario</a:t>
            </a:r>
            <a:endParaRPr lang="es-ES" sz="3200" dirty="0">
              <a:solidFill>
                <a:schemeClr val="tx1"/>
              </a:solidFill>
              <a:latin typeface="Berlin Sans FB" pitchFamily="34" charset="0"/>
            </a:endParaRPr>
          </a:p>
        </p:txBody>
      </p:sp>
      <p:sp>
        <p:nvSpPr>
          <p:cNvPr id="5" name="Rectángulo redondeado 4"/>
          <p:cNvSpPr/>
          <p:nvPr/>
        </p:nvSpPr>
        <p:spPr>
          <a:xfrm>
            <a:off x="323528" y="1556792"/>
            <a:ext cx="8536724"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lgn="just">
              <a:buFont typeface="Arial" panose="020B0604020202020204" pitchFamily="34" charset="0"/>
              <a:buChar char="•"/>
            </a:pPr>
            <a:r>
              <a:rPr lang="es-CO" sz="2000" dirty="0" smtClean="0"/>
              <a:t>El </a:t>
            </a:r>
            <a:r>
              <a:rPr lang="es-CO" sz="2000" dirty="0" err="1"/>
              <a:t>Scrum</a:t>
            </a:r>
            <a:r>
              <a:rPr lang="es-CO" sz="2000" dirty="0"/>
              <a:t> Diario se realiza a la misma hora y en el mismo lugar todos los días para reducir la complejidad. Durante la reunión, cada miembro del Equipo de Desarrollo explica: </a:t>
            </a:r>
            <a:endParaRPr lang="es-CO" sz="2000" dirty="0" smtClean="0"/>
          </a:p>
          <a:p>
            <a:pPr algn="just"/>
            <a:endParaRPr lang="es-CO" sz="2000" dirty="0" smtClean="0"/>
          </a:p>
          <a:p>
            <a:pPr marL="285750" indent="-285750" algn="just">
              <a:buFont typeface="Arial" panose="020B0604020202020204" pitchFamily="34" charset="0"/>
              <a:buChar char="•"/>
            </a:pPr>
            <a:r>
              <a:rPr lang="es-CO" sz="2000" dirty="0" smtClean="0"/>
              <a:t>¿</a:t>
            </a:r>
            <a:r>
              <a:rPr lang="es-CO" sz="2000" dirty="0"/>
              <a:t>Qué hice ayer que ayudó al </a:t>
            </a:r>
            <a:r>
              <a:rPr lang="es-CO" sz="2000" dirty="0" smtClean="0"/>
              <a:t>equipo </a:t>
            </a:r>
            <a:r>
              <a:rPr lang="es-CO" sz="2000" dirty="0"/>
              <a:t>de </a:t>
            </a:r>
            <a:r>
              <a:rPr lang="es-CO" sz="2000" dirty="0" smtClean="0"/>
              <a:t>desarrollo </a:t>
            </a:r>
            <a:r>
              <a:rPr lang="es-CO" sz="2000" dirty="0"/>
              <a:t>a lograr el </a:t>
            </a:r>
            <a:r>
              <a:rPr lang="es-CO" sz="2000" dirty="0" smtClean="0"/>
              <a:t>objetivo </a:t>
            </a:r>
            <a:r>
              <a:rPr lang="es-CO" sz="2000" dirty="0"/>
              <a:t>del Sprint? </a:t>
            </a:r>
            <a:endParaRPr lang="es-CO" sz="2000" dirty="0" smtClean="0"/>
          </a:p>
          <a:p>
            <a:pPr algn="just"/>
            <a:endParaRPr lang="es-CO" sz="2000" dirty="0" smtClean="0"/>
          </a:p>
          <a:p>
            <a:pPr marL="285750" indent="-285750" algn="just">
              <a:buFont typeface="Arial" panose="020B0604020202020204" pitchFamily="34" charset="0"/>
              <a:buChar char="•"/>
            </a:pPr>
            <a:r>
              <a:rPr lang="es-CO" sz="2000" dirty="0" smtClean="0"/>
              <a:t>¿</a:t>
            </a:r>
            <a:r>
              <a:rPr lang="es-CO" sz="2000" dirty="0"/>
              <a:t>Qué haré hoy para ayudar al </a:t>
            </a:r>
            <a:r>
              <a:rPr lang="es-CO" sz="2000" dirty="0" smtClean="0"/>
              <a:t>equipo </a:t>
            </a:r>
            <a:r>
              <a:rPr lang="es-CO" sz="2000" dirty="0"/>
              <a:t>de </a:t>
            </a:r>
            <a:r>
              <a:rPr lang="es-CO" sz="2000" dirty="0" smtClean="0"/>
              <a:t>desarrollo </a:t>
            </a:r>
            <a:r>
              <a:rPr lang="es-CO" sz="2000" dirty="0"/>
              <a:t>a lograr el </a:t>
            </a:r>
            <a:r>
              <a:rPr lang="es-CO" sz="2000" dirty="0" smtClean="0"/>
              <a:t>objetivo </a:t>
            </a:r>
            <a:r>
              <a:rPr lang="es-CO" sz="2000" dirty="0"/>
              <a:t>del Sprint? </a:t>
            </a:r>
            <a:endParaRPr lang="es-CO" sz="2000" dirty="0" smtClean="0"/>
          </a:p>
          <a:p>
            <a:pPr algn="just"/>
            <a:endParaRPr lang="es-CO" sz="2000" dirty="0" smtClean="0"/>
          </a:p>
          <a:p>
            <a:pPr marL="285750" indent="-285750" algn="just">
              <a:buFont typeface="Arial" panose="020B0604020202020204" pitchFamily="34" charset="0"/>
              <a:buChar char="•"/>
            </a:pPr>
            <a:r>
              <a:rPr lang="es-CO" sz="2000" dirty="0" smtClean="0"/>
              <a:t>¿</a:t>
            </a:r>
            <a:r>
              <a:rPr lang="es-CO" sz="2000" dirty="0"/>
              <a:t>Veo algún impedimento que evite que el </a:t>
            </a:r>
            <a:r>
              <a:rPr lang="es-CO" sz="2000" dirty="0" smtClean="0"/>
              <a:t>equipo </a:t>
            </a:r>
            <a:r>
              <a:rPr lang="es-CO" sz="2000" dirty="0"/>
              <a:t>de </a:t>
            </a:r>
            <a:r>
              <a:rPr lang="es-CO" sz="2000" dirty="0" smtClean="0"/>
              <a:t>desarrollo </a:t>
            </a:r>
            <a:r>
              <a:rPr lang="es-CO" sz="2000" dirty="0"/>
              <a:t>o yo logremos el Objetivo del Sprint? </a:t>
            </a:r>
          </a:p>
        </p:txBody>
      </p:sp>
    </p:spTree>
    <p:extLst>
      <p:ext uri="{BB962C8B-B14F-4D97-AF65-F5344CB8AC3E}">
        <p14:creationId xmlns:p14="http://schemas.microsoft.com/office/powerpoint/2010/main" val="42735162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r>
              <a:rPr lang="es-CO" sz="3200" dirty="0" smtClean="0">
                <a:solidFill>
                  <a:schemeClr val="tx1"/>
                </a:solidFill>
                <a:latin typeface="Berlin Sans FB" pitchFamily="34" charset="0"/>
              </a:rPr>
              <a:t> Diario</a:t>
            </a:r>
            <a:endParaRPr lang="es-ES" sz="3200" dirty="0">
              <a:solidFill>
                <a:schemeClr val="tx1"/>
              </a:solidFill>
              <a:latin typeface="Berlin Sans FB" pitchFamily="34" charset="0"/>
            </a:endParaRPr>
          </a:p>
        </p:txBody>
      </p:sp>
      <p:sp>
        <p:nvSpPr>
          <p:cNvPr id="5" name="Rectángulo redondeado 4"/>
          <p:cNvSpPr/>
          <p:nvPr/>
        </p:nvSpPr>
        <p:spPr>
          <a:xfrm>
            <a:off x="453479" y="1772816"/>
            <a:ext cx="8536724"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err="1"/>
              <a:t>Scrum</a:t>
            </a:r>
            <a:r>
              <a:rPr lang="es-CO" sz="2000" dirty="0"/>
              <a:t> Master se asegura de que el Equipo de Desarrollo tenga la reunión pero es el Equipo de Desarrollo el responsable de dirigir el </a:t>
            </a:r>
            <a:r>
              <a:rPr lang="es-CO" sz="2000" dirty="0" err="1"/>
              <a:t>Scrum</a:t>
            </a:r>
            <a:r>
              <a:rPr lang="es-CO" sz="2000" dirty="0"/>
              <a:t> Diario</a:t>
            </a:r>
            <a:r>
              <a:rPr lang="es-CO" sz="2000" dirty="0" smtClean="0"/>
              <a:t>.</a:t>
            </a:r>
          </a:p>
          <a:p>
            <a:pPr marL="342900" indent="-342900" algn="just">
              <a:buFont typeface="Arial" panose="020B0604020202020204" pitchFamily="34" charset="0"/>
              <a:buChar char="•"/>
            </a:pPr>
            <a:r>
              <a:rPr lang="es-CO" sz="2000" dirty="0" smtClean="0"/>
              <a:t>El </a:t>
            </a:r>
            <a:r>
              <a:rPr lang="es-CO" sz="2000" dirty="0" err="1"/>
              <a:t>Scrum</a:t>
            </a:r>
            <a:r>
              <a:rPr lang="es-CO" sz="2000" dirty="0"/>
              <a:t> Master enseña al Equipo de Desarrollo a mantener el </a:t>
            </a:r>
            <a:r>
              <a:rPr lang="es-CO" sz="2000" dirty="0" err="1"/>
              <a:t>Scrum</a:t>
            </a:r>
            <a:r>
              <a:rPr lang="es-CO" sz="2000" dirty="0"/>
              <a:t> Diario en los límites del bloque de tiempo de 15 minutos.  </a:t>
            </a:r>
            <a:endParaRPr lang="es-CO" sz="2000" dirty="0" smtClean="0"/>
          </a:p>
          <a:p>
            <a:pPr marL="285750" indent="-285750" algn="just">
              <a:buFont typeface="Arial" panose="020B0604020202020204" pitchFamily="34" charset="0"/>
              <a:buChar char="•"/>
            </a:pPr>
            <a:r>
              <a:rPr lang="es-CO" sz="2000" dirty="0" smtClean="0"/>
              <a:t>El </a:t>
            </a:r>
            <a:r>
              <a:rPr lang="es-CO" sz="2000" dirty="0" err="1"/>
              <a:t>Scrum</a:t>
            </a:r>
            <a:r>
              <a:rPr lang="es-CO" sz="2000" dirty="0"/>
              <a:t> Master se asegura de que se cumpla la regla de que solo los miembros del Equipo de Desarrollo participan en el </a:t>
            </a:r>
            <a:r>
              <a:rPr lang="es-CO" sz="2000" dirty="0" err="1"/>
              <a:t>Scrum</a:t>
            </a:r>
            <a:r>
              <a:rPr lang="es-CO" sz="2000" dirty="0"/>
              <a:t> Diario. </a:t>
            </a:r>
            <a:endParaRPr lang="es-CO" sz="2000" dirty="0" smtClean="0"/>
          </a:p>
          <a:p>
            <a:pPr marL="285750" indent="-285750" algn="just">
              <a:buFont typeface="Arial" panose="020B0604020202020204" pitchFamily="34" charset="0"/>
              <a:buChar char="•"/>
            </a:pPr>
            <a:r>
              <a:rPr lang="es-CO" sz="2000" dirty="0" smtClean="0"/>
              <a:t>Los </a:t>
            </a:r>
            <a:r>
              <a:rPr lang="es-CO" sz="2000" dirty="0" err="1"/>
              <a:t>Scrum</a:t>
            </a:r>
            <a:r>
              <a:rPr lang="es-CO" sz="2000" dirty="0"/>
              <a:t> Diarios mejoran la comunicación, eliminan la necesidad de realizar otras reuniones, identifican impedimentos a remover relativos al desarrollo, resaltan y promueven la toma de decisiones rápida y mejoran el nivel de conocimiento del Equipo de Desarrollo. </a:t>
            </a:r>
            <a:endParaRPr lang="es-CO" sz="2000" dirty="0" smtClean="0"/>
          </a:p>
          <a:p>
            <a:pPr marL="285750" indent="-285750" algn="just">
              <a:buFont typeface="Arial" panose="020B0604020202020204" pitchFamily="34" charset="0"/>
              <a:buChar char="•"/>
            </a:pPr>
            <a:r>
              <a:rPr lang="es-CO" sz="2000" dirty="0" smtClean="0"/>
              <a:t>El </a:t>
            </a:r>
            <a:r>
              <a:rPr lang="es-CO" sz="2000" dirty="0" err="1"/>
              <a:t>Scrum</a:t>
            </a:r>
            <a:r>
              <a:rPr lang="es-CO" sz="2000" dirty="0"/>
              <a:t> Diario es una reunión clave de inspección y adaptación. </a:t>
            </a:r>
          </a:p>
        </p:txBody>
      </p:sp>
    </p:spTree>
    <p:extLst>
      <p:ext uri="{BB962C8B-B14F-4D97-AF65-F5344CB8AC3E}">
        <p14:creationId xmlns:p14="http://schemas.microsoft.com/office/powerpoint/2010/main" val="28032496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Revisión del Sprint</a:t>
            </a:r>
            <a:endParaRPr lang="es-ES" sz="3200" dirty="0">
              <a:solidFill>
                <a:schemeClr val="tx1"/>
              </a:solidFill>
              <a:latin typeface="Berlin Sans FB" pitchFamily="34" charset="0"/>
            </a:endParaRPr>
          </a:p>
        </p:txBody>
      </p:sp>
      <p:sp>
        <p:nvSpPr>
          <p:cNvPr id="5" name="Rectángulo redondeado 4"/>
          <p:cNvSpPr/>
          <p:nvPr/>
        </p:nvSpPr>
        <p:spPr>
          <a:xfrm>
            <a:off x="323527" y="1412776"/>
            <a:ext cx="8536724" cy="48245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smtClean="0"/>
              <a:t>Reunión </a:t>
            </a:r>
            <a:r>
              <a:rPr lang="es-CO" sz="2000" dirty="0"/>
              <a:t>realizada al final del sprint para comprobar el incremento. </a:t>
            </a:r>
            <a:r>
              <a:rPr lang="es-CO" sz="2000" dirty="0" smtClean="0"/>
              <a:t> </a:t>
            </a:r>
            <a:r>
              <a:rPr lang="es-CO" sz="2000" dirty="0"/>
              <a:t>No debe durar más de 4 horas, en el caso de revisar </a:t>
            </a:r>
            <a:r>
              <a:rPr lang="es-CO" sz="2000" dirty="0" err="1"/>
              <a:t>sprints</a:t>
            </a:r>
            <a:r>
              <a:rPr lang="es-CO" sz="2000" dirty="0"/>
              <a:t> largos. Para </a:t>
            </a:r>
            <a:r>
              <a:rPr lang="es-CO" sz="2000" dirty="0" err="1"/>
              <a:t>sprints</a:t>
            </a:r>
            <a:r>
              <a:rPr lang="es-CO" sz="2000" dirty="0"/>
              <a:t> de una o dos semanas, con una o dos horas de duración debería ser suficiente</a:t>
            </a:r>
            <a:r>
              <a:rPr lang="es-CO" sz="2000" dirty="0" smtClean="0"/>
              <a:t>.</a:t>
            </a:r>
          </a:p>
          <a:p>
            <a:pPr algn="just"/>
            <a:endParaRPr lang="es-CO" sz="2000" dirty="0" smtClean="0"/>
          </a:p>
          <a:p>
            <a:pPr marL="285750" indent="-285750">
              <a:buFont typeface="Arial" panose="020B0604020202020204" pitchFamily="34" charset="0"/>
              <a:buChar char="•"/>
            </a:pPr>
            <a:r>
              <a:rPr lang="es-CO" sz="2000" dirty="0" smtClean="0"/>
              <a:t>El </a:t>
            </a:r>
            <a:r>
              <a:rPr lang="es-CO" sz="2000" dirty="0"/>
              <a:t>propietario del producto comprueba el progreso del sistema. </a:t>
            </a:r>
            <a:endParaRPr lang="es-CO" sz="2000" dirty="0" smtClean="0"/>
          </a:p>
          <a:p>
            <a:endParaRPr lang="es-CO" sz="2000" dirty="0"/>
          </a:p>
          <a:p>
            <a:pPr marL="285750" indent="-285750" algn="just">
              <a:buFont typeface="Arial" panose="020B0604020202020204" pitchFamily="34" charset="0"/>
              <a:buChar char="•"/>
            </a:pPr>
            <a:r>
              <a:rPr lang="es-CO" sz="2000" dirty="0" smtClean="0"/>
              <a:t>El </a:t>
            </a:r>
            <a:r>
              <a:rPr lang="es-CO" sz="2000" dirty="0"/>
              <a:t>propietario del producto identifica las funcionalidades que se pueden considerar “hechas” y las que no</a:t>
            </a:r>
            <a:r>
              <a:rPr lang="es-CO" sz="2000" dirty="0" smtClean="0"/>
              <a:t>.</a:t>
            </a:r>
          </a:p>
          <a:p>
            <a:endParaRPr lang="es-CO" sz="2000" dirty="0"/>
          </a:p>
          <a:p>
            <a:pPr marL="285750" indent="-285750">
              <a:buFont typeface="Arial" panose="020B0604020202020204" pitchFamily="34" charset="0"/>
              <a:buChar char="•"/>
            </a:pPr>
            <a:r>
              <a:rPr lang="es-CO" sz="2000" dirty="0"/>
              <a:t>Al ver y probar el incremento, el propietario del producto, y el equipo en general obtienen </a:t>
            </a:r>
            <a:r>
              <a:rPr lang="es-CO" sz="2000" dirty="0" err="1"/>
              <a:t>feedback</a:t>
            </a:r>
            <a:r>
              <a:rPr lang="es-CO" sz="2000" dirty="0"/>
              <a:t> relevante para revisar la pila del producto</a:t>
            </a:r>
          </a:p>
          <a:p>
            <a:pPr marL="342900" indent="-342900" algn="just">
              <a:buFont typeface="Arial" panose="020B0604020202020204" pitchFamily="34" charset="0"/>
              <a:buChar char="•"/>
            </a:pPr>
            <a:endParaRPr lang="es-CO" sz="2000" dirty="0"/>
          </a:p>
        </p:txBody>
      </p:sp>
    </p:spTree>
    <p:extLst>
      <p:ext uri="{BB962C8B-B14F-4D97-AF65-F5344CB8AC3E}">
        <p14:creationId xmlns:p14="http://schemas.microsoft.com/office/powerpoint/2010/main" val="20260468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Revisión del Sprint</a:t>
            </a:r>
            <a:endParaRPr lang="es-ES" sz="3200" dirty="0">
              <a:solidFill>
                <a:schemeClr val="tx1"/>
              </a:solidFill>
              <a:latin typeface="Berlin Sans FB" pitchFamily="34" charset="0"/>
            </a:endParaRPr>
          </a:p>
        </p:txBody>
      </p:sp>
      <p:sp>
        <p:nvSpPr>
          <p:cNvPr id="5" name="Rectángulo redondeado 4"/>
          <p:cNvSpPr/>
          <p:nvPr/>
        </p:nvSpPr>
        <p:spPr>
          <a:xfrm>
            <a:off x="323527" y="1700808"/>
            <a:ext cx="8536724"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smtClean="0"/>
              <a:t>Demostración de las nuevas funcionalidades que el equipo desarrollo durante el sprint.</a:t>
            </a:r>
          </a:p>
          <a:p>
            <a:pPr algn="just"/>
            <a:endParaRPr lang="es-CO" sz="2000" dirty="0" smtClean="0"/>
          </a:p>
          <a:p>
            <a:pPr marL="342900" indent="-342900" algn="just">
              <a:buFont typeface="Arial" panose="020B0604020202020204" pitchFamily="34" charset="0"/>
              <a:buChar char="•"/>
            </a:pPr>
            <a:r>
              <a:rPr lang="es-CO" sz="2000" dirty="0" smtClean="0"/>
              <a:t>Se inspecciona lo entregado por el equipo y se obtiene retroalimentación de los asistentes para poder adaptar el plan para próximos </a:t>
            </a:r>
            <a:r>
              <a:rPr lang="es-CO" sz="2000" dirty="0" err="1" smtClean="0"/>
              <a:t>sprints</a:t>
            </a:r>
            <a:r>
              <a:rPr lang="es-CO" sz="2000" dirty="0" smtClean="0"/>
              <a:t>.</a:t>
            </a:r>
          </a:p>
          <a:p>
            <a:pPr algn="just"/>
            <a:endParaRPr lang="es-CO" sz="2000" dirty="0" smtClean="0"/>
          </a:p>
          <a:p>
            <a:pPr marL="342900" indent="-342900" algn="just">
              <a:buFont typeface="Arial" panose="020B0604020202020204" pitchFamily="34" charset="0"/>
              <a:buChar char="•"/>
            </a:pPr>
            <a:r>
              <a:rPr lang="es-CO" sz="2000" dirty="0" smtClean="0"/>
              <a:t>Debe asistir todos los involucrados relevantes, para ayudar al equipo con retroalimentación valiosa por el producto. </a:t>
            </a:r>
          </a:p>
          <a:p>
            <a:pPr algn="just"/>
            <a:endParaRPr lang="es-CO" sz="2000" dirty="0" smtClean="0"/>
          </a:p>
          <a:p>
            <a:pPr marL="342900" indent="-342900" algn="just">
              <a:buFont typeface="Arial" panose="020B0604020202020204" pitchFamily="34" charset="0"/>
              <a:buChar char="•"/>
            </a:pPr>
            <a:r>
              <a:rPr lang="es-CO" sz="2000" dirty="0" smtClean="0"/>
              <a:t>El resultado es un PB revisado, que define los elementos posibles para el siguiente sprint.</a:t>
            </a:r>
            <a:endParaRPr lang="es-CO" sz="2000" dirty="0"/>
          </a:p>
        </p:txBody>
      </p:sp>
    </p:spTree>
    <p:extLst>
      <p:ext uri="{BB962C8B-B14F-4D97-AF65-F5344CB8AC3E}">
        <p14:creationId xmlns:p14="http://schemas.microsoft.com/office/powerpoint/2010/main" val="2672237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872824" y="602182"/>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Retrospectiva del sprint</a:t>
            </a:r>
            <a:endParaRPr lang="es-ES" sz="3200" dirty="0">
              <a:solidFill>
                <a:schemeClr val="tx1"/>
              </a:solidFill>
              <a:latin typeface="Berlin Sans FB" pitchFamily="34" charset="0"/>
            </a:endParaRPr>
          </a:p>
        </p:txBody>
      </p:sp>
      <p:sp>
        <p:nvSpPr>
          <p:cNvPr id="5" name="Rectángulo redondeado 4"/>
          <p:cNvSpPr/>
          <p:nvPr/>
        </p:nvSpPr>
        <p:spPr>
          <a:xfrm>
            <a:off x="460375" y="1772816"/>
            <a:ext cx="8222977"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a:t>Con el objetivo de mejorar de manera continua su productividad y la calidad del producto que está desarrollando, el equipo analiza cómo ha sido su manera de trabajar durante la iteración, </a:t>
            </a:r>
            <a:r>
              <a:rPr lang="es-CO" sz="2000" dirty="0" smtClean="0"/>
              <a:t>verificar si se alcanzaron los objetivos propuestos al </a:t>
            </a:r>
            <a:r>
              <a:rPr lang="es-CO" sz="2000" dirty="0"/>
              <a:t>inicio de la iteración y por qué el incremento de producto que acaba de demostrar al cliente era lo que él esperaba o </a:t>
            </a:r>
            <a:r>
              <a:rPr lang="es-CO" sz="2000" dirty="0" smtClean="0"/>
              <a:t>no.</a:t>
            </a:r>
          </a:p>
          <a:p>
            <a:pPr marL="342900" indent="-342900" algn="just">
              <a:buFont typeface="Arial" panose="020B0604020202020204" pitchFamily="34" charset="0"/>
              <a:buChar char="•"/>
            </a:pPr>
            <a:r>
              <a:rPr lang="es-CO" sz="2000" dirty="0" smtClean="0"/>
              <a:t>La retrospectiva se restringe a los miembros del equipo </a:t>
            </a:r>
            <a:r>
              <a:rPr lang="es-CO" sz="2000" dirty="0" err="1" smtClean="0"/>
              <a:t>Scrum</a:t>
            </a:r>
            <a:r>
              <a:rPr lang="es-CO" sz="2000" dirty="0" smtClean="0"/>
              <a:t>.</a:t>
            </a:r>
          </a:p>
          <a:p>
            <a:pPr marL="342900" indent="-342900" algn="just">
              <a:buFont typeface="Arial" panose="020B0604020202020204" pitchFamily="34" charset="0"/>
              <a:buChar char="•"/>
            </a:pPr>
            <a:r>
              <a:rPr lang="es-CO" sz="2000" dirty="0" smtClean="0"/>
              <a:t>Se inspecciona en profundidad cuán colaborativo y productivo es el equipo y como hacer para mejorar.</a:t>
            </a:r>
          </a:p>
          <a:p>
            <a:pPr marL="342900" indent="-342900" algn="just">
              <a:buFont typeface="Arial" panose="020B0604020202020204" pitchFamily="34" charset="0"/>
              <a:buChar char="•"/>
            </a:pPr>
            <a:r>
              <a:rPr lang="es-CO" sz="2000" dirty="0" smtClean="0"/>
              <a:t>Al final el equipo debe haber identificado y se debe haber comprometido con acciones de mejora al proceso.</a:t>
            </a:r>
          </a:p>
          <a:p>
            <a:pPr marL="342900" indent="-342900" algn="just">
              <a:buFont typeface="Arial" panose="020B0604020202020204" pitchFamily="34" charset="0"/>
              <a:buChar char="•"/>
            </a:pPr>
            <a:r>
              <a:rPr lang="es-CO" sz="2000" dirty="0" smtClean="0"/>
              <a:t>Duración de tres horas para un Sprint de un mes.</a:t>
            </a:r>
            <a:endParaRPr lang="es-CO" sz="2000" dirty="0"/>
          </a:p>
        </p:txBody>
      </p:sp>
    </p:spTree>
    <p:extLst>
      <p:ext uri="{BB962C8B-B14F-4D97-AF65-F5344CB8AC3E}">
        <p14:creationId xmlns:p14="http://schemas.microsoft.com/office/powerpoint/2010/main" val="38567705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REUNION RETROSPECTIVA </a:t>
            </a:r>
            <a:endParaRPr lang="es-ES" sz="3200" dirty="0">
              <a:solidFill>
                <a:schemeClr val="tx1"/>
              </a:solidFill>
              <a:latin typeface="Berlin Sans FB" pitchFamily="34" charset="0"/>
            </a:endParaRPr>
          </a:p>
        </p:txBody>
      </p:sp>
      <p:graphicFrame>
        <p:nvGraphicFramePr>
          <p:cNvPr id="3" name="Tabla 2"/>
          <p:cNvGraphicFramePr>
            <a:graphicFrameLocks noGrp="1"/>
          </p:cNvGraphicFramePr>
          <p:nvPr>
            <p:extLst/>
          </p:nvPr>
        </p:nvGraphicFramePr>
        <p:xfrm>
          <a:off x="1099810" y="4638067"/>
          <a:ext cx="6984776" cy="1368152"/>
        </p:xfrm>
        <a:graphic>
          <a:graphicData uri="http://schemas.openxmlformats.org/drawingml/2006/table">
            <a:tbl>
              <a:tblPr firstRow="1" firstCol="1" bandRow="1">
                <a:tableStyleId>{22838BEF-8BB2-4498-84A7-C5851F593DF1}</a:tableStyleId>
              </a:tblPr>
              <a:tblGrid>
                <a:gridCol w="2239087">
                  <a:extLst>
                    <a:ext uri="{9D8B030D-6E8A-4147-A177-3AD203B41FA5}">
                      <a16:colId xmlns:a16="http://schemas.microsoft.com/office/drawing/2014/main" val="3492404990"/>
                    </a:ext>
                  </a:extLst>
                </a:gridCol>
                <a:gridCol w="1972345">
                  <a:extLst>
                    <a:ext uri="{9D8B030D-6E8A-4147-A177-3AD203B41FA5}">
                      <a16:colId xmlns:a16="http://schemas.microsoft.com/office/drawing/2014/main" val="1722657541"/>
                    </a:ext>
                  </a:extLst>
                </a:gridCol>
                <a:gridCol w="2773344">
                  <a:extLst>
                    <a:ext uri="{9D8B030D-6E8A-4147-A177-3AD203B41FA5}">
                      <a16:colId xmlns:a16="http://schemas.microsoft.com/office/drawing/2014/main" val="2336068712"/>
                    </a:ext>
                  </a:extLst>
                </a:gridCol>
              </a:tblGrid>
              <a:tr h="959926">
                <a:tc>
                  <a:txBody>
                    <a:bodyPr/>
                    <a:lstStyle/>
                    <a:p>
                      <a:pPr algn="ctr">
                        <a:lnSpc>
                          <a:spcPct val="107000"/>
                        </a:lnSpc>
                        <a:spcAft>
                          <a:spcPts val="0"/>
                        </a:spcAft>
                      </a:pPr>
                      <a:r>
                        <a:rPr lang="es-CO" sz="1400">
                          <a:effectLst/>
                        </a:rPr>
                        <a:t>¿Qué salió bien en la iteración? (aciertos)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400">
                          <a:effectLst/>
                        </a:rPr>
                        <a:t>¿Qué no salió bien en la iteración? (errores)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400">
                          <a:effectLst/>
                        </a:rPr>
                        <a:t>¿Qué mejoras vamos a implementar en la próxima iteración? (recomendaciones de mejora continua)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5708337"/>
                  </a:ext>
                </a:extLst>
              </a:tr>
              <a:tr h="408226">
                <a:tc>
                  <a:txBody>
                    <a:bodyPr/>
                    <a:lstStyle/>
                    <a:p>
                      <a:pPr algn="just">
                        <a:lnSpc>
                          <a:spcPct val="150000"/>
                        </a:lnSpc>
                        <a:spcAft>
                          <a:spcPts val="0"/>
                        </a:spcAft>
                      </a:pPr>
                      <a:r>
                        <a:rPr lang="es-CO" sz="1400">
                          <a:effectLst/>
                        </a:rPr>
                        <a:t> </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CO" sz="1400" dirty="0">
                          <a:effectLst/>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CO" sz="1400" dirty="0">
                          <a:effectLst/>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2196439"/>
                  </a:ext>
                </a:extLst>
              </a:tr>
            </a:tbl>
          </a:graphicData>
        </a:graphic>
      </p:graphicFrame>
      <p:sp>
        <p:nvSpPr>
          <p:cNvPr id="8" name="Flecha derecha 7"/>
          <p:cNvSpPr/>
          <p:nvPr/>
        </p:nvSpPr>
        <p:spPr>
          <a:xfrm rot="17681379">
            <a:off x="573399" y="2869021"/>
            <a:ext cx="2626016" cy="6480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9" name="CuadroTexto 8"/>
          <p:cNvSpPr txBox="1"/>
          <p:nvPr/>
        </p:nvSpPr>
        <p:spPr>
          <a:xfrm>
            <a:off x="2376024" y="1412659"/>
            <a:ext cx="6084407" cy="646331"/>
          </a:xfrm>
          <a:prstGeom prst="rect">
            <a:avLst/>
          </a:prstGeom>
          <a:noFill/>
        </p:spPr>
        <p:txBody>
          <a:bodyPr wrap="square" rtlCol="0">
            <a:spAutoFit/>
          </a:bodyPr>
          <a:lstStyle/>
          <a:p>
            <a:pPr algn="just"/>
            <a:r>
              <a:rPr lang="es-CO" dirty="0"/>
              <a:t>En esta se incluyen espacios para documentar los éxitos identificados (que salió bien)</a:t>
            </a:r>
          </a:p>
        </p:txBody>
      </p:sp>
      <p:sp>
        <p:nvSpPr>
          <p:cNvPr id="10" name="Flecha derecha 9"/>
          <p:cNvSpPr/>
          <p:nvPr/>
        </p:nvSpPr>
        <p:spPr>
          <a:xfrm rot="17478912">
            <a:off x="2826453" y="3162470"/>
            <a:ext cx="2147233" cy="6480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sp>
        <p:nvSpPr>
          <p:cNvPr id="11" name="CuadroTexto 10"/>
          <p:cNvSpPr txBox="1"/>
          <p:nvPr/>
        </p:nvSpPr>
        <p:spPr>
          <a:xfrm>
            <a:off x="4447891" y="2058990"/>
            <a:ext cx="4535996" cy="830997"/>
          </a:xfrm>
          <a:prstGeom prst="rect">
            <a:avLst/>
          </a:prstGeom>
          <a:noFill/>
        </p:spPr>
        <p:txBody>
          <a:bodyPr wrap="square" rtlCol="0">
            <a:spAutoFit/>
          </a:bodyPr>
          <a:lstStyle/>
          <a:p>
            <a:pPr algn="just"/>
            <a:r>
              <a:rPr lang="es-CO" sz="1600" dirty="0"/>
              <a:t>E</a:t>
            </a:r>
            <a:r>
              <a:rPr lang="es-CO" sz="1600" dirty="0" smtClean="0"/>
              <a:t>rrores </a:t>
            </a:r>
            <a:r>
              <a:rPr lang="es-CO" sz="1600" dirty="0"/>
              <a:t>identificados (lo que no salió bien) y las recomendaciones de mejoras en la forma de trabajar para aplicarlas en la próxima iteración</a:t>
            </a:r>
          </a:p>
        </p:txBody>
      </p:sp>
      <p:sp>
        <p:nvSpPr>
          <p:cNvPr id="12" name="CuadroTexto 11"/>
          <p:cNvSpPr txBox="1"/>
          <p:nvPr/>
        </p:nvSpPr>
        <p:spPr>
          <a:xfrm>
            <a:off x="5580112" y="2979825"/>
            <a:ext cx="3563888" cy="830997"/>
          </a:xfrm>
          <a:prstGeom prst="rect">
            <a:avLst/>
          </a:prstGeom>
          <a:noFill/>
        </p:spPr>
        <p:txBody>
          <a:bodyPr wrap="square" rtlCol="0">
            <a:spAutoFit/>
          </a:bodyPr>
          <a:lstStyle/>
          <a:p>
            <a:pPr algn="just"/>
            <a:r>
              <a:rPr lang="es-CO" sz="1600" dirty="0" smtClean="0"/>
              <a:t>recomendaciones </a:t>
            </a:r>
            <a:r>
              <a:rPr lang="es-CO" sz="1600" dirty="0"/>
              <a:t>de mejoras en la forma de trabajar para aplicarlas en la próxima iteración</a:t>
            </a:r>
          </a:p>
        </p:txBody>
      </p:sp>
      <p:sp>
        <p:nvSpPr>
          <p:cNvPr id="13" name="Flecha derecha 12"/>
          <p:cNvSpPr/>
          <p:nvPr/>
        </p:nvSpPr>
        <p:spPr>
          <a:xfrm rot="18169003">
            <a:off x="5770713" y="4047363"/>
            <a:ext cx="809211" cy="20724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4" name="CuadroTexto 13"/>
          <p:cNvSpPr txBox="1"/>
          <p:nvPr/>
        </p:nvSpPr>
        <p:spPr>
          <a:xfrm>
            <a:off x="433651" y="6434375"/>
            <a:ext cx="4968552" cy="369332"/>
          </a:xfrm>
          <a:prstGeom prst="rect">
            <a:avLst/>
          </a:prstGeom>
          <a:noFill/>
        </p:spPr>
        <p:txBody>
          <a:bodyPr wrap="square" rtlCol="0">
            <a:spAutoFit/>
          </a:bodyPr>
          <a:lstStyle/>
          <a:p>
            <a:r>
              <a:rPr lang="es-CO" dirty="0"/>
              <a:t>http://www.pmoinformatica.com</a:t>
            </a:r>
          </a:p>
        </p:txBody>
      </p:sp>
    </p:spTree>
    <p:extLst>
      <p:ext uri="{BB962C8B-B14F-4D97-AF65-F5344CB8AC3E}">
        <p14:creationId xmlns:p14="http://schemas.microsoft.com/office/powerpoint/2010/main" val="46222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REUNION RETROSPECTIVA </a:t>
            </a:r>
            <a:endParaRPr lang="es-ES" sz="3200" dirty="0">
              <a:solidFill>
                <a:schemeClr val="tx1"/>
              </a:solidFill>
              <a:latin typeface="Berlin Sans FB" pitchFamily="34" charset="0"/>
            </a:endParaRPr>
          </a:p>
        </p:txBody>
      </p:sp>
      <p:sp>
        <p:nvSpPr>
          <p:cNvPr id="14" name="CuadroTexto 13"/>
          <p:cNvSpPr txBox="1"/>
          <p:nvPr/>
        </p:nvSpPr>
        <p:spPr>
          <a:xfrm>
            <a:off x="433651" y="6434375"/>
            <a:ext cx="4968552" cy="369332"/>
          </a:xfrm>
          <a:prstGeom prst="rect">
            <a:avLst/>
          </a:prstGeom>
          <a:noFill/>
        </p:spPr>
        <p:txBody>
          <a:bodyPr wrap="square" rtlCol="0">
            <a:spAutoFit/>
          </a:bodyPr>
          <a:lstStyle/>
          <a:p>
            <a:r>
              <a:rPr lang="es-CO" dirty="0"/>
              <a:t>http://www.pmoinformatica.com</a:t>
            </a:r>
          </a:p>
        </p:txBody>
      </p:sp>
      <p:graphicFrame>
        <p:nvGraphicFramePr>
          <p:cNvPr id="5" name="Tabla 4"/>
          <p:cNvGraphicFramePr>
            <a:graphicFrameLocks noGrp="1"/>
          </p:cNvGraphicFramePr>
          <p:nvPr/>
        </p:nvGraphicFramePr>
        <p:xfrm>
          <a:off x="457200" y="1760061"/>
          <a:ext cx="8229600" cy="3724021"/>
        </p:xfrm>
        <a:graphic>
          <a:graphicData uri="http://schemas.openxmlformats.org/drawingml/2006/table">
            <a:tbl>
              <a:tblPr firstRow="1" firstCol="1" bandRow="1">
                <a:tableStyleId>{5C22544A-7EE6-4342-B048-85BDC9FD1C3A}</a:tableStyleId>
              </a:tblPr>
              <a:tblGrid>
                <a:gridCol w="2057400">
                  <a:extLst>
                    <a:ext uri="{9D8B030D-6E8A-4147-A177-3AD203B41FA5}">
                      <a16:colId xmlns:a16="http://schemas.microsoft.com/office/drawing/2014/main" val="196489977"/>
                    </a:ext>
                  </a:extLst>
                </a:gridCol>
                <a:gridCol w="2057400">
                  <a:extLst>
                    <a:ext uri="{9D8B030D-6E8A-4147-A177-3AD203B41FA5}">
                      <a16:colId xmlns:a16="http://schemas.microsoft.com/office/drawing/2014/main" val="884761259"/>
                    </a:ext>
                  </a:extLst>
                </a:gridCol>
                <a:gridCol w="2057400">
                  <a:extLst>
                    <a:ext uri="{9D8B030D-6E8A-4147-A177-3AD203B41FA5}">
                      <a16:colId xmlns:a16="http://schemas.microsoft.com/office/drawing/2014/main" val="2819987437"/>
                    </a:ext>
                  </a:extLst>
                </a:gridCol>
                <a:gridCol w="2057400">
                  <a:extLst>
                    <a:ext uri="{9D8B030D-6E8A-4147-A177-3AD203B41FA5}">
                      <a16:colId xmlns:a16="http://schemas.microsoft.com/office/drawing/2014/main" val="2823096541"/>
                    </a:ext>
                  </a:extLst>
                </a:gridCol>
              </a:tblGrid>
              <a:tr h="114300">
                <a:tc gridSpan="4">
                  <a:txBody>
                    <a:bodyPr/>
                    <a:lstStyle/>
                    <a:p>
                      <a:pPr algn="ctr">
                        <a:lnSpc>
                          <a:spcPct val="115000"/>
                        </a:lnSpc>
                        <a:spcAft>
                          <a:spcPts val="800"/>
                        </a:spcAft>
                      </a:pPr>
                      <a:r>
                        <a:rPr lang="es-CO" sz="1200">
                          <a:effectLst/>
                        </a:rPr>
                        <a:t>Sprint 1</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244334830"/>
                  </a:ext>
                </a:extLst>
              </a:tr>
              <a:tr h="114300">
                <a:tc gridSpan="2">
                  <a:txBody>
                    <a:bodyPr/>
                    <a:lstStyle/>
                    <a:p>
                      <a:pPr algn="ctr">
                        <a:lnSpc>
                          <a:spcPct val="115000"/>
                        </a:lnSpc>
                        <a:spcAft>
                          <a:spcPts val="800"/>
                        </a:spcAft>
                      </a:pPr>
                      <a:r>
                        <a:rPr lang="es-CO" sz="1200">
                          <a:effectLst/>
                        </a:rPr>
                        <a:t>¿Qué salió bien en la iteración? (aciertos)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hMerge="1">
                  <a:txBody>
                    <a:bodyPr/>
                    <a:lstStyle/>
                    <a:p>
                      <a:endParaRPr lang="es-CO"/>
                    </a:p>
                  </a:txBody>
                  <a:tcPr/>
                </a:tc>
                <a:tc>
                  <a:txBody>
                    <a:bodyPr/>
                    <a:lstStyle/>
                    <a:p>
                      <a:pPr algn="ctr">
                        <a:lnSpc>
                          <a:spcPct val="115000"/>
                        </a:lnSpc>
                        <a:spcAft>
                          <a:spcPts val="800"/>
                        </a:spcAft>
                      </a:pPr>
                      <a:r>
                        <a:rPr lang="es-CO" sz="1200">
                          <a:effectLst/>
                        </a:rPr>
                        <a:t>¿Qué no salió bien en la iteración? (errores)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800"/>
                        </a:spcAft>
                      </a:pPr>
                      <a:r>
                        <a:rPr lang="es-CO" sz="1200">
                          <a:effectLst/>
                        </a:rPr>
                        <a:t>¿Qué mejoras vamos a implementar en la próxima iteración? (recomendaciones de mejora continua)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84846474"/>
                  </a:ext>
                </a:extLst>
              </a:tr>
              <a:tr h="0">
                <a:tc>
                  <a:txBody>
                    <a:bodyPr/>
                    <a:lstStyle/>
                    <a:p>
                      <a:pPr algn="ctr">
                        <a:lnSpc>
                          <a:spcPct val="115000"/>
                        </a:lnSpc>
                        <a:spcAft>
                          <a:spcPts val="0"/>
                        </a:spcAft>
                      </a:pPr>
                      <a:r>
                        <a:rPr lang="es-CO" sz="1200">
                          <a:effectLst/>
                        </a:rPr>
                        <a:t>M</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La priorización de la historias fue correcta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Problemas en la estimación de esfuerzo</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Tener en cuenta la velocidad de los miembros del equipo al momento de estimar lo planeado por sprint</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3318106811"/>
                  </a:ext>
                </a:extLst>
              </a:tr>
              <a:tr h="0">
                <a:tc>
                  <a:txBody>
                    <a:bodyPr/>
                    <a:lstStyle/>
                    <a:p>
                      <a:pPr algn="ctr">
                        <a:lnSpc>
                          <a:spcPct val="115000"/>
                        </a:lnSpc>
                        <a:spcAft>
                          <a:spcPts val="0"/>
                        </a:spcAft>
                      </a:pPr>
                      <a:r>
                        <a:rPr lang="es-CO" sz="1200">
                          <a:effectLst/>
                        </a:rPr>
                        <a:t>Y</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Reuniones diarias se hicieron correctamente</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Inconvenientes en la asignación de tareas, debido a falta de conocimiento</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Refinar la pila del producto con tareas de adquisición de conocimiento para afrontar los retos técnicos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1909356782"/>
                  </a:ext>
                </a:extLst>
              </a:tr>
              <a:tr h="0">
                <a:tc>
                  <a:txBody>
                    <a:bodyPr/>
                    <a:lstStyle/>
                    <a:p>
                      <a:pPr algn="ctr">
                        <a:lnSpc>
                          <a:spcPct val="115000"/>
                        </a:lnSpc>
                        <a:spcAft>
                          <a:spcPts val="0"/>
                        </a:spcAft>
                      </a:pPr>
                      <a:r>
                        <a:rPr lang="es-CO" sz="1200">
                          <a:effectLst/>
                        </a:rPr>
                        <a:t>N</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Uso adecuado del tablero kanban</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Demora en realizar la retrospectiva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dirty="0">
                          <a:effectLst/>
                        </a:rPr>
                        <a:t>Planear los eventos con fechas para no postergar las actividades, es mejor ejecutar con la experiencia recién adquirida.</a:t>
                      </a:r>
                      <a:endParaRPr lang="es-CO" sz="1100" dirty="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968373703"/>
                  </a:ext>
                </a:extLst>
              </a:tr>
            </a:tbl>
          </a:graphicData>
        </a:graphic>
      </p:graphicFrame>
    </p:spTree>
    <p:extLst>
      <p:ext uri="{BB962C8B-B14F-4D97-AF65-F5344CB8AC3E}">
        <p14:creationId xmlns:p14="http://schemas.microsoft.com/office/powerpoint/2010/main" val="25570018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REUNION RETROSPECTIVA </a:t>
            </a:r>
            <a:endParaRPr lang="es-ES" sz="3200" dirty="0">
              <a:solidFill>
                <a:schemeClr val="tx1"/>
              </a:solidFill>
              <a:latin typeface="Berlin Sans FB" pitchFamily="34" charset="0"/>
            </a:endParaRPr>
          </a:p>
        </p:txBody>
      </p:sp>
      <p:sp>
        <p:nvSpPr>
          <p:cNvPr id="14" name="CuadroTexto 13"/>
          <p:cNvSpPr txBox="1"/>
          <p:nvPr/>
        </p:nvSpPr>
        <p:spPr>
          <a:xfrm>
            <a:off x="433651" y="6434375"/>
            <a:ext cx="4968552" cy="369332"/>
          </a:xfrm>
          <a:prstGeom prst="rect">
            <a:avLst/>
          </a:prstGeom>
          <a:noFill/>
        </p:spPr>
        <p:txBody>
          <a:bodyPr wrap="square" rtlCol="0">
            <a:spAutoFit/>
          </a:bodyPr>
          <a:lstStyle/>
          <a:p>
            <a:r>
              <a:rPr lang="es-CO" dirty="0"/>
              <a:t>http://www.pmoinformatica.com</a:t>
            </a:r>
          </a:p>
        </p:txBody>
      </p:sp>
      <p:graphicFrame>
        <p:nvGraphicFramePr>
          <p:cNvPr id="3" name="Tabla 2"/>
          <p:cNvGraphicFramePr>
            <a:graphicFrameLocks noGrp="1"/>
          </p:cNvGraphicFramePr>
          <p:nvPr>
            <p:extLst>
              <p:ext uri="{D42A27DB-BD31-4B8C-83A1-F6EECF244321}">
                <p14:modId xmlns:p14="http://schemas.microsoft.com/office/powerpoint/2010/main" val="1087419058"/>
              </p:ext>
            </p:extLst>
          </p:nvPr>
        </p:nvGraphicFramePr>
        <p:xfrm>
          <a:off x="460375" y="1880840"/>
          <a:ext cx="8363272" cy="3445731"/>
        </p:xfrm>
        <a:graphic>
          <a:graphicData uri="http://schemas.openxmlformats.org/drawingml/2006/table">
            <a:tbl>
              <a:tblPr firstRow="1" firstCol="1" bandRow="1">
                <a:tableStyleId>{5C22544A-7EE6-4342-B048-85BDC9FD1C3A}</a:tableStyleId>
              </a:tblPr>
              <a:tblGrid>
                <a:gridCol w="2090818">
                  <a:extLst>
                    <a:ext uri="{9D8B030D-6E8A-4147-A177-3AD203B41FA5}">
                      <a16:colId xmlns:a16="http://schemas.microsoft.com/office/drawing/2014/main" val="559340900"/>
                    </a:ext>
                  </a:extLst>
                </a:gridCol>
                <a:gridCol w="2090818">
                  <a:extLst>
                    <a:ext uri="{9D8B030D-6E8A-4147-A177-3AD203B41FA5}">
                      <a16:colId xmlns:a16="http://schemas.microsoft.com/office/drawing/2014/main" val="710394316"/>
                    </a:ext>
                  </a:extLst>
                </a:gridCol>
                <a:gridCol w="2090818">
                  <a:extLst>
                    <a:ext uri="{9D8B030D-6E8A-4147-A177-3AD203B41FA5}">
                      <a16:colId xmlns:a16="http://schemas.microsoft.com/office/drawing/2014/main" val="402469619"/>
                    </a:ext>
                  </a:extLst>
                </a:gridCol>
                <a:gridCol w="2090818">
                  <a:extLst>
                    <a:ext uri="{9D8B030D-6E8A-4147-A177-3AD203B41FA5}">
                      <a16:colId xmlns:a16="http://schemas.microsoft.com/office/drawing/2014/main" val="2635707374"/>
                    </a:ext>
                  </a:extLst>
                </a:gridCol>
              </a:tblGrid>
              <a:tr h="206283">
                <a:tc gridSpan="4">
                  <a:txBody>
                    <a:bodyPr/>
                    <a:lstStyle/>
                    <a:p>
                      <a:pPr algn="ctr">
                        <a:lnSpc>
                          <a:spcPct val="115000"/>
                        </a:lnSpc>
                        <a:spcAft>
                          <a:spcPts val="800"/>
                        </a:spcAft>
                      </a:pPr>
                      <a:r>
                        <a:rPr lang="es-CO" sz="1200">
                          <a:effectLst/>
                        </a:rPr>
                        <a:t>Sprint 2</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43751295"/>
                  </a:ext>
                </a:extLst>
              </a:tr>
              <a:tr h="863634">
                <a:tc gridSpan="2">
                  <a:txBody>
                    <a:bodyPr/>
                    <a:lstStyle/>
                    <a:p>
                      <a:pPr algn="ctr">
                        <a:lnSpc>
                          <a:spcPct val="115000"/>
                        </a:lnSpc>
                        <a:spcAft>
                          <a:spcPts val="800"/>
                        </a:spcAft>
                      </a:pPr>
                      <a:r>
                        <a:rPr lang="es-CO" sz="1200">
                          <a:effectLst/>
                        </a:rPr>
                        <a:t>¿Qué salió bien en la iteración? (aciertos)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hMerge="1">
                  <a:txBody>
                    <a:bodyPr/>
                    <a:lstStyle/>
                    <a:p>
                      <a:endParaRPr lang="es-CO"/>
                    </a:p>
                  </a:txBody>
                  <a:tcPr/>
                </a:tc>
                <a:tc>
                  <a:txBody>
                    <a:bodyPr/>
                    <a:lstStyle/>
                    <a:p>
                      <a:pPr algn="ctr">
                        <a:lnSpc>
                          <a:spcPct val="115000"/>
                        </a:lnSpc>
                        <a:spcAft>
                          <a:spcPts val="800"/>
                        </a:spcAft>
                      </a:pPr>
                      <a:r>
                        <a:rPr lang="es-CO" sz="1200">
                          <a:effectLst/>
                        </a:rPr>
                        <a:t>¿Qué no salió bien en la iteración? (errores)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800"/>
                        </a:spcAft>
                      </a:pPr>
                      <a:r>
                        <a:rPr lang="es-CO" sz="1200">
                          <a:effectLst/>
                        </a:rPr>
                        <a:t>¿Qué mejoras vamos a implementar en la próxima iteración? (recomendaciones de mejora continua)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6138356"/>
                  </a:ext>
                </a:extLst>
              </a:tr>
              <a:tr h="644517">
                <a:tc>
                  <a:txBody>
                    <a:bodyPr/>
                    <a:lstStyle/>
                    <a:p>
                      <a:pPr algn="ctr">
                        <a:lnSpc>
                          <a:spcPct val="115000"/>
                        </a:lnSpc>
                        <a:spcAft>
                          <a:spcPts val="0"/>
                        </a:spcAft>
                      </a:pPr>
                      <a:r>
                        <a:rPr lang="es-CO" sz="1200">
                          <a:effectLst/>
                        </a:rPr>
                        <a:t>M</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Apoyo al refinamiento de la pila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Las reuniones diarias demoraron más de lo planeado</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Proponer compromisos próximos para no alargar las reuniones diarias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96644734"/>
                  </a:ext>
                </a:extLst>
              </a:tr>
              <a:tr h="863634">
                <a:tc>
                  <a:txBody>
                    <a:bodyPr/>
                    <a:lstStyle/>
                    <a:p>
                      <a:pPr algn="ctr">
                        <a:lnSpc>
                          <a:spcPct val="115000"/>
                        </a:lnSpc>
                        <a:spcAft>
                          <a:spcPts val="0"/>
                        </a:spcAft>
                      </a:pPr>
                      <a:r>
                        <a:rPr lang="es-CO" sz="1200">
                          <a:effectLst/>
                        </a:rPr>
                        <a:t>Y</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Estimación adecuada entre tiempo y esfuerzo</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La planeación se definió que hacer pero no se definió como hacerlo</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Establecer plan de acción del cómo hacerlas tareas para apoyar la revisión y trabajo por pares</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4113435693"/>
                  </a:ext>
                </a:extLst>
              </a:tr>
              <a:tr h="863634">
                <a:tc>
                  <a:txBody>
                    <a:bodyPr/>
                    <a:lstStyle/>
                    <a:p>
                      <a:pPr algn="ctr">
                        <a:lnSpc>
                          <a:spcPct val="115000"/>
                        </a:lnSpc>
                        <a:spcAft>
                          <a:spcPts val="0"/>
                        </a:spcAft>
                      </a:pPr>
                      <a:r>
                        <a:rPr lang="es-CO" sz="1200">
                          <a:effectLst/>
                        </a:rPr>
                        <a:t>N</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Remoción de obstáculos oportuna</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a:effectLst/>
                        </a:rPr>
                        <a:t>Implementar mejores criterio de aceptación</a:t>
                      </a:r>
                      <a:endParaRPr lang="es-CO" sz="1100">
                        <a:solidFill>
                          <a:srgbClr val="000000"/>
                        </a:solidFill>
                        <a:effectLst/>
                        <a:latin typeface="Calibri" panose="020F0502020204030204" pitchFamily="34" charset="0"/>
                        <a:ea typeface="Calibri" panose="020F0502020204030204" pitchFamily="34" charset="0"/>
                      </a:endParaRPr>
                    </a:p>
                  </a:txBody>
                  <a:tcPr marL="73025" marR="73025" marT="0" marB="0" anchor="ctr"/>
                </a:tc>
                <a:tc>
                  <a:txBody>
                    <a:bodyPr/>
                    <a:lstStyle/>
                    <a:p>
                      <a:pPr algn="ctr">
                        <a:lnSpc>
                          <a:spcPct val="115000"/>
                        </a:lnSpc>
                        <a:spcAft>
                          <a:spcPts val="0"/>
                        </a:spcAft>
                      </a:pPr>
                      <a:r>
                        <a:rPr lang="es-CO" sz="1200" dirty="0">
                          <a:effectLst/>
                        </a:rPr>
                        <a:t>Tener en cuenta los criterios funcionales y no funcionales al momento de definir las historias y tareas</a:t>
                      </a:r>
                      <a:endParaRPr lang="es-CO" sz="1100" dirty="0">
                        <a:solidFill>
                          <a:srgbClr val="000000"/>
                        </a:solidFill>
                        <a:effectLst/>
                        <a:latin typeface="Calibri" panose="020F0502020204030204" pitchFamily="34" charset="0"/>
                        <a:ea typeface="Calibri" panose="020F0502020204030204" pitchFamily="34" charset="0"/>
                      </a:endParaRPr>
                    </a:p>
                  </a:txBody>
                  <a:tcPr marL="73025" marR="73025" marT="0" marB="0" anchor="ctr"/>
                </a:tc>
                <a:extLst>
                  <a:ext uri="{0D108BD9-81ED-4DB2-BD59-A6C34878D82A}">
                    <a16:rowId xmlns:a16="http://schemas.microsoft.com/office/drawing/2014/main" val="4164131050"/>
                  </a:ext>
                </a:extLst>
              </a:tr>
            </a:tbl>
          </a:graphicData>
        </a:graphic>
      </p:graphicFrame>
    </p:spTree>
    <p:extLst>
      <p:ext uri="{BB962C8B-B14F-4D97-AF65-F5344CB8AC3E}">
        <p14:creationId xmlns:p14="http://schemas.microsoft.com/office/powerpoint/2010/main" val="2738287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smtClean="0"/>
              <a:t>Se pueden gestionar las expectativas del cliente de manera regular ( requisitos desarrollados, velocidad de desarrollo, calidad ) y se pueden tomar decisiones en cada iteración. Considera que:</a:t>
            </a:r>
          </a:p>
          <a:p>
            <a:pPr marL="342900" indent="-342900" algn="just">
              <a:buFont typeface="Wingdings" pitchFamily="2" charset="2"/>
              <a:buChar char="q"/>
            </a:pPr>
            <a:r>
              <a:rPr lang="es-ES" sz="2000" dirty="0" smtClean="0"/>
              <a:t>El cliente no sabe exactamente  que es lo que necesita, lo va sabiendo conforme va viendo cuales son los resultados del proyecto.</a:t>
            </a:r>
          </a:p>
          <a:p>
            <a:pPr marL="342900" indent="-342900" algn="just">
              <a:buFont typeface="Wingdings" pitchFamily="2" charset="2"/>
              <a:buChar char="q"/>
            </a:pPr>
            <a:r>
              <a:rPr lang="es-ES" sz="2000" dirty="0" smtClean="0"/>
              <a:t>El cliente necesita hacer cambios a corto plazo ( nuevos requisitos o cambios en los ya realizados)</a:t>
            </a:r>
          </a:p>
          <a:p>
            <a:pPr marL="342900" indent="-342900" algn="just">
              <a:buFont typeface="Wingdings" pitchFamily="2" charset="2"/>
              <a:buChar char="q"/>
            </a:pPr>
            <a:r>
              <a:rPr lang="es-ES" sz="2000" dirty="0" smtClean="0"/>
              <a:t>El equipo necesita saber si lo que ha entendido es lo que el cliente espera. </a:t>
            </a:r>
          </a:p>
          <a:p>
            <a:pPr marL="342900" indent="-342900" algn="just">
              <a:buFont typeface="Wingdings" pitchFamily="2" charset="2"/>
              <a:buChar char="q"/>
            </a:pPr>
            <a:r>
              <a:rPr lang="es-ES" sz="2000" dirty="0" smtClean="0"/>
              <a:t>El cliente puede obtener resultados importantes y utilizables desde las primeras iteraciones.</a:t>
            </a:r>
            <a:endParaRPr lang="es-ES" sz="20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BENEFICIOS</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16363496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699792" y="674190"/>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Refinamiento del Product Backlog</a:t>
            </a:r>
            <a:endParaRPr lang="es-ES" sz="3200" dirty="0">
              <a:solidFill>
                <a:schemeClr val="tx1"/>
              </a:solidFill>
              <a:latin typeface="Berlin Sans FB" pitchFamily="34" charset="0"/>
            </a:endParaRPr>
          </a:p>
        </p:txBody>
      </p:sp>
      <p:sp>
        <p:nvSpPr>
          <p:cNvPr id="5" name="Rectángulo redondeado 4"/>
          <p:cNvSpPr/>
          <p:nvPr/>
        </p:nvSpPr>
        <p:spPr>
          <a:xfrm>
            <a:off x="453479" y="1772816"/>
            <a:ext cx="8536724" cy="40324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smtClean="0"/>
              <a:t>Liderado por el </a:t>
            </a:r>
            <a:r>
              <a:rPr lang="es-CO" sz="2000" dirty="0"/>
              <a:t>P</a:t>
            </a:r>
            <a:r>
              <a:rPr lang="es-CO" sz="2000" dirty="0" smtClean="0"/>
              <a:t>roduct </a:t>
            </a:r>
            <a:r>
              <a:rPr lang="es-CO" sz="2000" dirty="0" err="1" smtClean="0"/>
              <a:t>Owner</a:t>
            </a:r>
            <a:r>
              <a:rPr lang="es-CO" sz="2000" dirty="0" smtClean="0"/>
              <a:t>.</a:t>
            </a:r>
          </a:p>
          <a:p>
            <a:pPr marL="342900" indent="-342900" algn="just">
              <a:buFont typeface="Arial" panose="020B0604020202020204" pitchFamily="34" charset="0"/>
              <a:buChar char="•"/>
            </a:pPr>
            <a:r>
              <a:rPr lang="es-CO" sz="2000" dirty="0" smtClean="0"/>
              <a:t>Actividad colaborativa,: PO, SM, involucrados externos y el equipo de desarrollo.</a:t>
            </a:r>
          </a:p>
          <a:p>
            <a:pPr marL="342900" indent="-342900" algn="just">
              <a:buFont typeface="Arial" panose="020B0604020202020204" pitchFamily="34" charset="0"/>
              <a:buChar char="•"/>
            </a:pPr>
            <a:r>
              <a:rPr lang="es-CO" sz="2000" dirty="0" smtClean="0"/>
              <a:t>El PO es el que toma las decisiones.</a:t>
            </a:r>
          </a:p>
          <a:p>
            <a:pPr marL="342900" indent="-342900" algn="just">
              <a:buFont typeface="Arial" panose="020B0604020202020204" pitchFamily="34" charset="0"/>
              <a:buChar char="•"/>
            </a:pPr>
            <a:r>
              <a:rPr lang="es-CO" sz="2000" dirty="0" smtClean="0"/>
              <a:t>Permite revisar las características del producto y validar si sigue siendo tan prioritaria como inicialmente se planeo. O se debe bajar con el fin de darle paso a  deudas técnicas o capacitaciones.  Se debe hacer en consenso e incluir en el nuevo PB y se estimará nuevamente y elaborar el Spring </a:t>
            </a:r>
            <a:r>
              <a:rPr lang="es-CO" sz="2000" dirty="0" err="1" smtClean="0"/>
              <a:t>Planning</a:t>
            </a:r>
            <a:r>
              <a:rPr lang="es-CO" sz="2000" dirty="0" smtClean="0"/>
              <a:t>.</a:t>
            </a:r>
          </a:p>
          <a:p>
            <a:pPr marL="342900" indent="-342900" algn="just">
              <a:buFont typeface="Arial" panose="020B0604020202020204" pitchFamily="34" charset="0"/>
              <a:buChar char="•"/>
            </a:pPr>
            <a:r>
              <a:rPr lang="es-CO" sz="2000" dirty="0" smtClean="0"/>
              <a:t>Puede darse en cualquier instante del tiempo del Sprint. Cualquier elemento que salga o entre debe ser avalado por el PO.</a:t>
            </a:r>
            <a:endParaRPr lang="es-CO" sz="2000" dirty="0"/>
          </a:p>
        </p:txBody>
      </p:sp>
    </p:spTree>
    <p:extLst>
      <p:ext uri="{BB962C8B-B14F-4D97-AF65-F5344CB8AC3E}">
        <p14:creationId xmlns:p14="http://schemas.microsoft.com/office/powerpoint/2010/main" val="30114525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699792" y="674190"/>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Refinamiento del Product Backlog</a:t>
            </a:r>
            <a:endParaRPr lang="es-ES" sz="3200" dirty="0">
              <a:solidFill>
                <a:schemeClr val="tx1"/>
              </a:solidFill>
              <a:latin typeface="Berlin Sans FB" pitchFamily="34" charset="0"/>
            </a:endParaRPr>
          </a:p>
        </p:txBody>
      </p:sp>
      <p:sp>
        <p:nvSpPr>
          <p:cNvPr id="5" name="Rectángulo redondeado 4"/>
          <p:cNvSpPr/>
          <p:nvPr/>
        </p:nvSpPr>
        <p:spPr>
          <a:xfrm>
            <a:off x="323528" y="2204864"/>
            <a:ext cx="8536724" cy="3096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lgn="just">
              <a:buFont typeface="Arial" panose="020B0604020202020204" pitchFamily="34" charset="0"/>
              <a:buChar char="•"/>
            </a:pPr>
            <a:r>
              <a:rPr lang="es-CO" sz="2000" dirty="0" smtClean="0"/>
              <a:t>Puede darse a nivel de Sprint, con el fin de aclarar algo que no quedo explicito en el Sprint </a:t>
            </a:r>
            <a:r>
              <a:rPr lang="es-CO" sz="2000" dirty="0" err="1" smtClean="0"/>
              <a:t>Planning</a:t>
            </a:r>
            <a:r>
              <a:rPr lang="es-CO" sz="2000" dirty="0" smtClean="0"/>
              <a:t>.</a:t>
            </a:r>
          </a:p>
          <a:p>
            <a:pPr algn="just"/>
            <a:endParaRPr lang="es-CO" sz="2000" dirty="0" smtClean="0"/>
          </a:p>
          <a:p>
            <a:pPr marL="342900" indent="-342900" algn="just">
              <a:buFont typeface="Arial" panose="020B0604020202020204" pitchFamily="34" charset="0"/>
              <a:buChar char="•"/>
            </a:pPr>
            <a:r>
              <a:rPr lang="es-CO" sz="2000" dirty="0" smtClean="0"/>
              <a:t>El refinamiento incluye el ingresar elementos al PB tales como defectos, mejoras, actividades de capacitación y estudios de casos.</a:t>
            </a:r>
            <a:endParaRPr lang="es-CO" sz="2000" dirty="0"/>
          </a:p>
        </p:txBody>
      </p:sp>
    </p:spTree>
    <p:extLst>
      <p:ext uri="{BB962C8B-B14F-4D97-AF65-F5344CB8AC3E}">
        <p14:creationId xmlns:p14="http://schemas.microsoft.com/office/powerpoint/2010/main" val="19314433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059832" y="764704"/>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err="1" smtClean="0">
                <a:solidFill>
                  <a:schemeClr val="tx1"/>
                </a:solidFill>
                <a:latin typeface="Berlin Sans FB" pitchFamily="34" charset="0"/>
              </a:rPr>
              <a:t>Scrum</a:t>
            </a:r>
            <a:endParaRPr lang="es-ES" sz="3200" dirty="0">
              <a:solidFill>
                <a:schemeClr val="tx1"/>
              </a:solidFill>
              <a:latin typeface="Berlin Sans FB" pitchFamily="34" charset="0"/>
            </a:endParaRPr>
          </a:p>
        </p:txBody>
      </p:sp>
      <p:sp>
        <p:nvSpPr>
          <p:cNvPr id="6" name="Rectángulo redondeado 5"/>
          <p:cNvSpPr/>
          <p:nvPr/>
        </p:nvSpPr>
        <p:spPr>
          <a:xfrm>
            <a:off x="460375" y="2564904"/>
            <a:ext cx="2815481" cy="64807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CO" sz="2800" b="1" dirty="0" smtClean="0"/>
              <a:t>Artefactos </a:t>
            </a:r>
            <a:endParaRPr lang="es-CO" sz="2800" b="1" dirty="0"/>
          </a:p>
        </p:txBody>
      </p:sp>
      <p:sp>
        <p:nvSpPr>
          <p:cNvPr id="8" name="Rectángulo redondeado 7"/>
          <p:cNvSpPr/>
          <p:nvPr/>
        </p:nvSpPr>
        <p:spPr>
          <a:xfrm>
            <a:off x="5868144" y="2564904"/>
            <a:ext cx="2815481" cy="64807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2800" b="1" dirty="0" smtClean="0"/>
              <a:t>Eventos </a:t>
            </a:r>
            <a:endParaRPr lang="es-CO" sz="2800" b="1" dirty="0"/>
          </a:p>
        </p:txBody>
      </p:sp>
      <p:sp>
        <p:nvSpPr>
          <p:cNvPr id="9" name="Rectángulo redondeado 8"/>
          <p:cNvSpPr/>
          <p:nvPr/>
        </p:nvSpPr>
        <p:spPr>
          <a:xfrm>
            <a:off x="3275856" y="4221088"/>
            <a:ext cx="2815481" cy="6480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sz="2800" b="1" dirty="0" smtClean="0"/>
              <a:t>Roles  </a:t>
            </a:r>
            <a:endParaRPr lang="es-CO" sz="2800" b="1" dirty="0"/>
          </a:p>
        </p:txBody>
      </p:sp>
    </p:spTree>
    <p:extLst>
      <p:ext uri="{BB962C8B-B14F-4D97-AF65-F5344CB8AC3E}">
        <p14:creationId xmlns:p14="http://schemas.microsoft.com/office/powerpoint/2010/main" val="16643927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287128" y="1988840"/>
            <a:ext cx="8520002"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endParaRPr lang="es-CO" dirty="0" smtClean="0"/>
          </a:p>
          <a:p>
            <a:pPr algn="just"/>
            <a:r>
              <a:rPr lang="es-CO" dirty="0" smtClean="0"/>
              <a:t>Concierne a las responsabilidades que se definen en un proyecto</a:t>
            </a:r>
            <a:r>
              <a:rPr lang="es-CO" b="1" dirty="0" smtClean="0"/>
              <a:t>  Scrum, </a:t>
            </a:r>
            <a:r>
              <a:rPr lang="es-CO" dirty="0" smtClean="0"/>
              <a:t>garantiza la implementación exitosa del proyecto:</a:t>
            </a:r>
          </a:p>
          <a:p>
            <a:pPr algn="just"/>
            <a:endParaRPr lang="es-CO" dirty="0"/>
          </a:p>
          <a:p>
            <a:pPr algn="just"/>
            <a:r>
              <a:rPr lang="es-CO" b="1" dirty="0"/>
              <a:t>Roles </a:t>
            </a:r>
            <a:r>
              <a:rPr lang="es-CO" b="1" dirty="0" smtClean="0"/>
              <a:t>centrales: </a:t>
            </a:r>
            <a:r>
              <a:rPr lang="es-CO" dirty="0" smtClean="0"/>
              <a:t>son </a:t>
            </a:r>
            <a:r>
              <a:rPr lang="es-CO" dirty="0"/>
              <a:t>aquellos que se requieren obligatoriamente para crear el producto o servicio del proyecto. Las personas a quienes se les asignan los roles centrales están plenamente comprometidas con el proyecto, y son las responsables del éxito de cada iteración del mismo, así como del proyecto en su totalidad.</a:t>
            </a:r>
            <a:endParaRPr lang="es-ES" dirty="0"/>
          </a:p>
        </p:txBody>
      </p:sp>
    </p:spTree>
    <p:extLst>
      <p:ext uri="{BB962C8B-B14F-4D97-AF65-F5344CB8AC3E}">
        <p14:creationId xmlns:p14="http://schemas.microsoft.com/office/powerpoint/2010/main" val="28811659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07975" y="1556792"/>
            <a:ext cx="8520002"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a:t>El propietario del </a:t>
            </a:r>
            <a:r>
              <a:rPr lang="es-CO" b="1" dirty="0" smtClean="0"/>
              <a:t>producto (PO):  </a:t>
            </a:r>
            <a:r>
              <a:rPr lang="es-CO" dirty="0" smtClean="0"/>
              <a:t>Este </a:t>
            </a:r>
            <a:r>
              <a:rPr lang="es-CO" dirty="0"/>
              <a:t>rol también es responsable de la articulación de requisitos del cliente y de mantener la justificación del negocio para el proyecto. </a:t>
            </a:r>
            <a:endParaRPr lang="es-CO" dirty="0" smtClean="0"/>
          </a:p>
          <a:p>
            <a:pPr marL="285750" indent="-285750" algn="just">
              <a:lnSpc>
                <a:spcPct val="150000"/>
              </a:lnSpc>
              <a:buFont typeface="Arial" panose="020B0604020202020204" pitchFamily="34" charset="0"/>
              <a:buChar char="•"/>
            </a:pPr>
            <a:r>
              <a:rPr lang="es-CO" dirty="0" smtClean="0"/>
              <a:t>El </a:t>
            </a:r>
            <a:r>
              <a:rPr lang="es-CO" dirty="0"/>
              <a:t>propietario del producto representa la voz del cliente. </a:t>
            </a:r>
            <a:endParaRPr lang="es-CO" dirty="0" smtClean="0"/>
          </a:p>
          <a:p>
            <a:pPr marL="285750" indent="-285750" algn="just">
              <a:lnSpc>
                <a:spcPct val="150000"/>
              </a:lnSpc>
              <a:buFont typeface="Arial" panose="020B0604020202020204" pitchFamily="34" charset="0"/>
              <a:buChar char="•"/>
            </a:pPr>
            <a:r>
              <a:rPr lang="es-CO" dirty="0" smtClean="0"/>
              <a:t>Es el responsable de maximizar el valor  del producto y del trabajo del equipo de desarrollo.</a:t>
            </a:r>
          </a:p>
          <a:p>
            <a:pPr marL="285750" indent="-285750" algn="just">
              <a:lnSpc>
                <a:spcPct val="150000"/>
              </a:lnSpc>
              <a:buFont typeface="Arial" panose="020B0604020202020204" pitchFamily="34" charset="0"/>
              <a:buChar char="•"/>
            </a:pPr>
            <a:r>
              <a:rPr lang="es-CO" dirty="0" smtClean="0"/>
              <a:t>Es la única persona responsable de gestionar la pila del producto.</a:t>
            </a:r>
          </a:p>
          <a:p>
            <a:pPr marL="285750" indent="-285750" algn="just">
              <a:lnSpc>
                <a:spcPct val="150000"/>
              </a:lnSpc>
              <a:buFont typeface="Arial" panose="020B0604020202020204" pitchFamily="34" charset="0"/>
              <a:buChar char="•"/>
            </a:pPr>
            <a:r>
              <a:rPr lang="es-CO" dirty="0" smtClean="0"/>
              <a:t>Ordenar los elementos en la lista del producto  para alcanzar los objetivos y misiones de la mejor manera posible. </a:t>
            </a:r>
          </a:p>
          <a:p>
            <a:pPr marL="285750" indent="-285750" algn="just">
              <a:lnSpc>
                <a:spcPct val="150000"/>
              </a:lnSpc>
              <a:buFont typeface="Arial" panose="020B0604020202020204" pitchFamily="34" charset="0"/>
              <a:buChar char="•"/>
            </a:pPr>
            <a:r>
              <a:rPr lang="es-CO" dirty="0" smtClean="0"/>
              <a:t>Asegurar que la PB sea visible, transparente, y clara para todos.</a:t>
            </a:r>
          </a:p>
          <a:p>
            <a:pPr marL="285750" indent="-285750" algn="just">
              <a:lnSpc>
                <a:spcPct val="150000"/>
              </a:lnSpc>
              <a:buFont typeface="Arial" panose="020B0604020202020204" pitchFamily="34" charset="0"/>
              <a:buChar char="•"/>
            </a:pPr>
            <a:r>
              <a:rPr lang="es-CO" dirty="0" smtClean="0"/>
              <a:t>El dueño del producto es una única persona .</a:t>
            </a:r>
          </a:p>
        </p:txBody>
      </p:sp>
    </p:spTree>
    <p:extLst>
      <p:ext uri="{BB962C8B-B14F-4D97-AF65-F5344CB8AC3E}">
        <p14:creationId xmlns:p14="http://schemas.microsoft.com/office/powerpoint/2010/main" val="34312626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07975" y="1412776"/>
            <a:ext cx="8520002" cy="46628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smtClean="0"/>
              <a:t>El </a:t>
            </a:r>
            <a:r>
              <a:rPr lang="es-CO" b="1" dirty="0"/>
              <a:t>equipo </a:t>
            </a:r>
            <a:r>
              <a:rPr lang="es-CO" b="1" dirty="0" smtClean="0"/>
              <a:t>Scrum: </a:t>
            </a:r>
            <a:r>
              <a:rPr lang="es-CO" dirty="0" smtClean="0"/>
              <a:t> </a:t>
            </a:r>
            <a:r>
              <a:rPr lang="es-CO" dirty="0"/>
              <a:t>es el grupo o equipo de personas responsables de la comprensión de los requisitos especificados por el propietario del producto y de la creación de los entregables del proyecto</a:t>
            </a:r>
            <a:r>
              <a:rPr lang="es-CO" dirty="0" smtClean="0"/>
              <a:t>.</a:t>
            </a:r>
          </a:p>
          <a:p>
            <a:pPr marL="285750" indent="-285750" algn="just">
              <a:lnSpc>
                <a:spcPct val="150000"/>
              </a:lnSpc>
              <a:buFont typeface="Arial" panose="020B0604020202020204" pitchFamily="34" charset="0"/>
              <a:buChar char="•"/>
            </a:pPr>
            <a:r>
              <a:rPr lang="es-CO" dirty="0" smtClean="0"/>
              <a:t>Son los profesionales que desempeñan el trabajo de entregar un incremento de producto “terminado” que se puede poner en producción al final de cada sprint.</a:t>
            </a:r>
          </a:p>
          <a:p>
            <a:pPr marL="285750" indent="-285750" algn="just">
              <a:lnSpc>
                <a:spcPct val="150000"/>
              </a:lnSpc>
              <a:buFont typeface="Arial" panose="020B0604020202020204" pitchFamily="34" charset="0"/>
              <a:buChar char="•"/>
            </a:pPr>
            <a:r>
              <a:rPr lang="es-CO" dirty="0" smtClean="0"/>
              <a:t>Son </a:t>
            </a:r>
            <a:r>
              <a:rPr lang="es-CO" dirty="0" err="1" smtClean="0"/>
              <a:t>autoorganizados</a:t>
            </a:r>
            <a:r>
              <a:rPr lang="es-CO" dirty="0" smtClean="0"/>
              <a:t>. </a:t>
            </a:r>
          </a:p>
          <a:p>
            <a:pPr marL="285750" indent="-285750" algn="just">
              <a:lnSpc>
                <a:spcPct val="150000"/>
              </a:lnSpc>
              <a:buFont typeface="Arial" panose="020B0604020202020204" pitchFamily="34" charset="0"/>
              <a:buChar char="•"/>
            </a:pPr>
            <a:r>
              <a:rPr lang="es-CO" dirty="0" smtClean="0"/>
              <a:t>Son multifuncionales contando como equipo todas las habilidades necesarias para crear un incremento de producto.</a:t>
            </a:r>
          </a:p>
          <a:p>
            <a:pPr marL="285750" indent="-285750" algn="just">
              <a:lnSpc>
                <a:spcPct val="150000"/>
              </a:lnSpc>
              <a:buFont typeface="Arial" panose="020B0604020202020204" pitchFamily="34" charset="0"/>
              <a:buChar char="•"/>
            </a:pPr>
            <a:r>
              <a:rPr lang="es-CO" dirty="0" smtClean="0"/>
              <a:t>El tamaño óptimo  tener menos de tres miembros reduce la interacción y resulta en ganancias de productividad más pequeñas. Tener más de 9 miembros requiere más coordinación , los equipos de desarrollo grandes generan más complejidad.</a:t>
            </a:r>
            <a:endParaRPr lang="es-ES" dirty="0"/>
          </a:p>
        </p:txBody>
      </p:sp>
    </p:spTree>
    <p:extLst>
      <p:ext uri="{BB962C8B-B14F-4D97-AF65-F5344CB8AC3E}">
        <p14:creationId xmlns:p14="http://schemas.microsoft.com/office/powerpoint/2010/main" val="1343088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07975" y="1412776"/>
            <a:ext cx="8520002" cy="470898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sz="2000" dirty="0" smtClean="0"/>
              <a:t>Sinergia: ganas de trabajar,  buena actitud  para cumplir el objetivo.</a:t>
            </a:r>
          </a:p>
          <a:p>
            <a:pPr marL="285750" indent="-285750" algn="just">
              <a:lnSpc>
                <a:spcPct val="150000"/>
              </a:lnSpc>
              <a:buFont typeface="Arial" panose="020B0604020202020204" pitchFamily="34" charset="0"/>
              <a:buChar char="•"/>
            </a:pPr>
            <a:r>
              <a:rPr lang="es-CO" sz="2000" dirty="0" smtClean="0"/>
              <a:t>Enfocados y comprometidos</a:t>
            </a:r>
          </a:p>
          <a:p>
            <a:pPr marL="285750" indent="-285750" algn="just">
              <a:lnSpc>
                <a:spcPct val="150000"/>
              </a:lnSpc>
              <a:buFont typeface="Arial" panose="020B0604020202020204" pitchFamily="34" charset="0"/>
              <a:buChar char="•"/>
            </a:pPr>
            <a:r>
              <a:rPr lang="es-CO" sz="2000" dirty="0" smtClean="0"/>
              <a:t>Recursos y herramientas suficientes , si no los tienen deben transmitir la información al SM, recursos personas a entendimiento del negocio. Y Herramientas como computadores. </a:t>
            </a:r>
          </a:p>
          <a:p>
            <a:pPr marL="285750" indent="-285750" algn="just">
              <a:lnSpc>
                <a:spcPct val="150000"/>
              </a:lnSpc>
              <a:buFont typeface="Arial" panose="020B0604020202020204" pitchFamily="34" charset="0"/>
              <a:buChar char="•"/>
            </a:pPr>
            <a:r>
              <a:rPr lang="es-CO" sz="2000" dirty="0" smtClean="0"/>
              <a:t>Deben ser transparentes informar inconvenientes personales como profesionales.</a:t>
            </a:r>
          </a:p>
          <a:p>
            <a:pPr marL="285750" indent="-285750" algn="just">
              <a:lnSpc>
                <a:spcPct val="150000"/>
              </a:lnSpc>
              <a:buFont typeface="Arial" panose="020B0604020202020204" pitchFamily="34" charset="0"/>
              <a:buChar char="•"/>
            </a:pPr>
            <a:r>
              <a:rPr lang="es-CO" sz="2000" dirty="0" smtClean="0"/>
              <a:t>Deben administrar el SB, indicar si hay tareas que no se puedan hacer para su gestión en otra interacción o trabajar en el tema. </a:t>
            </a:r>
          </a:p>
          <a:p>
            <a:pPr algn="just">
              <a:lnSpc>
                <a:spcPct val="150000"/>
              </a:lnSpc>
            </a:pPr>
            <a:endParaRPr lang="es-ES" sz="2000" dirty="0"/>
          </a:p>
        </p:txBody>
      </p:sp>
    </p:spTree>
    <p:extLst>
      <p:ext uri="{BB962C8B-B14F-4D97-AF65-F5344CB8AC3E}">
        <p14:creationId xmlns:p14="http://schemas.microsoft.com/office/powerpoint/2010/main" val="300971948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446289" y="1844824"/>
            <a:ext cx="8520002"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smtClean="0"/>
              <a:t>El </a:t>
            </a:r>
            <a:r>
              <a:rPr lang="es-CO" b="1" dirty="0"/>
              <a:t>Scrum </a:t>
            </a:r>
            <a:r>
              <a:rPr lang="es-CO" b="1" dirty="0" smtClean="0"/>
              <a:t>Master: </a:t>
            </a:r>
            <a:r>
              <a:rPr lang="es-CO" dirty="0" smtClean="0"/>
              <a:t> </a:t>
            </a:r>
            <a:r>
              <a:rPr lang="es-CO" dirty="0"/>
              <a:t>es un facilitador que asegura que el equipo Scrum esté dotado de un ambiente propicio para completar el proyecto con éxito. Este rol guía, facilita y les enseña las prácticas de Scrum a todos los involucrados en el proyecto; elimina los impedimentos que encuentra el equipo; </a:t>
            </a:r>
            <a:r>
              <a:rPr lang="es-CO" dirty="0" smtClean="0"/>
              <a:t>y </a:t>
            </a:r>
            <a:r>
              <a:rPr lang="es-CO" dirty="0"/>
              <a:t>asegura que se estén siguiendo los procesos de Scrum. </a:t>
            </a:r>
            <a:endParaRPr lang="es-CO" dirty="0" smtClean="0"/>
          </a:p>
          <a:p>
            <a:pPr marL="285750" indent="-285750" algn="just">
              <a:lnSpc>
                <a:spcPct val="150000"/>
              </a:lnSpc>
              <a:buFont typeface="Arial" panose="020B0604020202020204" pitchFamily="34" charset="0"/>
              <a:buChar char="•"/>
            </a:pPr>
            <a:r>
              <a:rPr lang="es-CO" dirty="0" smtClean="0"/>
              <a:t>Es el responsable de asegurar que </a:t>
            </a:r>
            <a:r>
              <a:rPr lang="es-CO" dirty="0" err="1" smtClean="0"/>
              <a:t>Scrum</a:t>
            </a:r>
            <a:r>
              <a:rPr lang="es-CO" dirty="0" smtClean="0"/>
              <a:t> es entendido y adoptado.</a:t>
            </a:r>
          </a:p>
          <a:p>
            <a:pPr marL="285750" indent="-285750" algn="just">
              <a:lnSpc>
                <a:spcPct val="150000"/>
              </a:lnSpc>
              <a:buFont typeface="Arial" panose="020B0604020202020204" pitchFamily="34" charset="0"/>
              <a:buChar char="•"/>
            </a:pPr>
            <a:r>
              <a:rPr lang="es-CO" dirty="0" smtClean="0"/>
              <a:t>Es un líder que esta al servicio del equipo </a:t>
            </a:r>
            <a:r>
              <a:rPr lang="es-CO" dirty="0" err="1" smtClean="0"/>
              <a:t>Scrum</a:t>
            </a:r>
            <a:r>
              <a:rPr lang="es-CO" dirty="0" smtClean="0"/>
              <a:t>.</a:t>
            </a:r>
          </a:p>
          <a:p>
            <a:pPr algn="just">
              <a:lnSpc>
                <a:spcPct val="150000"/>
              </a:lnSpc>
            </a:pPr>
            <a:endParaRPr lang="es-CO" dirty="0"/>
          </a:p>
        </p:txBody>
      </p:sp>
    </p:spTree>
    <p:extLst>
      <p:ext uri="{BB962C8B-B14F-4D97-AF65-F5344CB8AC3E}">
        <p14:creationId xmlns:p14="http://schemas.microsoft.com/office/powerpoint/2010/main" val="11682470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18952" y="1844824"/>
            <a:ext cx="8520002"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err="1" smtClean="0"/>
              <a:t>Scrum</a:t>
            </a:r>
            <a:r>
              <a:rPr lang="es-CO" b="1" dirty="0" smtClean="0"/>
              <a:t> Master – Dueño del producto.</a:t>
            </a:r>
          </a:p>
          <a:p>
            <a:pPr marL="285750" indent="-285750" algn="just">
              <a:lnSpc>
                <a:spcPct val="150000"/>
              </a:lnSpc>
              <a:buFont typeface="Arial" panose="020B0604020202020204" pitchFamily="34" charset="0"/>
              <a:buChar char="•"/>
            </a:pPr>
            <a:endParaRPr lang="es-CO" b="1" dirty="0"/>
          </a:p>
          <a:p>
            <a:pPr marL="285750" indent="-285750" algn="just">
              <a:lnSpc>
                <a:spcPct val="150000"/>
              </a:lnSpc>
              <a:buFont typeface="Arial" panose="020B0604020202020204" pitchFamily="34" charset="0"/>
              <a:buChar char="•"/>
            </a:pPr>
            <a:r>
              <a:rPr lang="es-CO" dirty="0"/>
              <a:t>Encontrar técnicas para gestionar la Lista de Producto de manera efectiva; </a:t>
            </a:r>
            <a:endParaRPr lang="es-CO" dirty="0" smtClean="0"/>
          </a:p>
          <a:p>
            <a:pPr marL="285750" indent="-285750" algn="just">
              <a:lnSpc>
                <a:spcPct val="150000"/>
              </a:lnSpc>
              <a:buFont typeface="Arial" panose="020B0604020202020204" pitchFamily="34" charset="0"/>
              <a:buChar char="•"/>
            </a:pPr>
            <a:r>
              <a:rPr lang="es-CO" dirty="0" smtClean="0"/>
              <a:t>Ayudar </a:t>
            </a:r>
            <a:r>
              <a:rPr lang="es-CO" dirty="0"/>
              <a:t>al Equipo </a:t>
            </a:r>
            <a:r>
              <a:rPr lang="es-CO" dirty="0" err="1"/>
              <a:t>Scrum</a:t>
            </a:r>
            <a:r>
              <a:rPr lang="es-CO" dirty="0"/>
              <a:t> a entender la necesidad de contar con elementos de Lista de Producto claros y concisos; </a:t>
            </a:r>
            <a:endParaRPr lang="es-CO" dirty="0" smtClean="0"/>
          </a:p>
          <a:p>
            <a:pPr marL="285750" indent="-285750" algn="just">
              <a:lnSpc>
                <a:spcPct val="150000"/>
              </a:lnSpc>
              <a:buFont typeface="Arial" panose="020B0604020202020204" pitchFamily="34" charset="0"/>
              <a:buChar char="•"/>
            </a:pPr>
            <a:r>
              <a:rPr lang="es-CO" dirty="0" smtClean="0"/>
              <a:t>Entender </a:t>
            </a:r>
            <a:r>
              <a:rPr lang="es-CO" dirty="0"/>
              <a:t>la planificación del producto en un entorno empírico; </a:t>
            </a:r>
            <a:endParaRPr lang="es-CO" dirty="0" smtClean="0"/>
          </a:p>
          <a:p>
            <a:pPr marL="285750" indent="-285750" algn="just">
              <a:lnSpc>
                <a:spcPct val="150000"/>
              </a:lnSpc>
              <a:buFont typeface="Arial" panose="020B0604020202020204" pitchFamily="34" charset="0"/>
              <a:buChar char="•"/>
            </a:pPr>
            <a:r>
              <a:rPr lang="es-CO" dirty="0" smtClean="0"/>
              <a:t>Asegurar </a:t>
            </a:r>
            <a:r>
              <a:rPr lang="es-CO" dirty="0"/>
              <a:t>que el Dueño de Producto conozca cómo ordenar la Lista de Producto para maximizar el valor; </a:t>
            </a:r>
            <a:endParaRPr lang="es-CO" dirty="0" smtClean="0"/>
          </a:p>
          <a:p>
            <a:pPr marL="285750" indent="-285750" algn="just">
              <a:lnSpc>
                <a:spcPct val="150000"/>
              </a:lnSpc>
              <a:buFont typeface="Arial" panose="020B0604020202020204" pitchFamily="34" charset="0"/>
              <a:buChar char="•"/>
            </a:pPr>
            <a:r>
              <a:rPr lang="es-CO" dirty="0" smtClean="0"/>
              <a:t>Entender </a:t>
            </a:r>
            <a:r>
              <a:rPr lang="es-CO" dirty="0"/>
              <a:t>y practicar la agilidad; </a:t>
            </a:r>
          </a:p>
          <a:p>
            <a:pPr marL="285750" indent="-285750" algn="just">
              <a:lnSpc>
                <a:spcPct val="150000"/>
              </a:lnSpc>
              <a:buFont typeface="Arial" panose="020B0604020202020204" pitchFamily="34" charset="0"/>
              <a:buChar char="•"/>
            </a:pPr>
            <a:r>
              <a:rPr lang="es-CO" dirty="0" smtClean="0"/>
              <a:t>Facilitar </a:t>
            </a:r>
            <a:r>
              <a:rPr lang="es-CO" dirty="0"/>
              <a:t>los eventos de </a:t>
            </a:r>
            <a:r>
              <a:rPr lang="es-CO" dirty="0" err="1"/>
              <a:t>Scrum</a:t>
            </a:r>
            <a:r>
              <a:rPr lang="es-CO" dirty="0"/>
              <a:t> según se requiera o necesite. </a:t>
            </a:r>
          </a:p>
        </p:txBody>
      </p:sp>
    </p:spTree>
    <p:extLst>
      <p:ext uri="{BB962C8B-B14F-4D97-AF65-F5344CB8AC3E}">
        <p14:creationId xmlns:p14="http://schemas.microsoft.com/office/powerpoint/2010/main" val="38822538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18952" y="1844824"/>
            <a:ext cx="8520002"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err="1" smtClean="0"/>
              <a:t>Scrum</a:t>
            </a:r>
            <a:r>
              <a:rPr lang="es-CO" b="1" dirty="0" smtClean="0"/>
              <a:t> Master  al equipo de desarrollo</a:t>
            </a:r>
          </a:p>
          <a:p>
            <a:pPr algn="just">
              <a:lnSpc>
                <a:spcPct val="150000"/>
              </a:lnSpc>
            </a:pPr>
            <a:endParaRPr lang="es-CO" b="1" dirty="0" smtClean="0"/>
          </a:p>
          <a:p>
            <a:pPr marL="285750" indent="-285750" algn="just">
              <a:lnSpc>
                <a:spcPct val="150000"/>
              </a:lnSpc>
              <a:buFont typeface="Arial" panose="020B0604020202020204" pitchFamily="34" charset="0"/>
              <a:buChar char="•"/>
            </a:pPr>
            <a:r>
              <a:rPr lang="es-CO" dirty="0"/>
              <a:t>Guiar al Equipo de Desarrollo en ser </a:t>
            </a:r>
            <a:r>
              <a:rPr lang="es-CO" dirty="0" err="1"/>
              <a:t>autoorganizado</a:t>
            </a:r>
            <a:r>
              <a:rPr lang="es-CO" dirty="0"/>
              <a:t> y multifuncional; </a:t>
            </a:r>
            <a:endParaRPr lang="es-CO" dirty="0" smtClean="0"/>
          </a:p>
          <a:p>
            <a:pPr marL="285750" indent="-285750" algn="just">
              <a:lnSpc>
                <a:spcPct val="150000"/>
              </a:lnSpc>
              <a:buFont typeface="Arial" panose="020B0604020202020204" pitchFamily="34" charset="0"/>
              <a:buChar char="•"/>
            </a:pPr>
            <a:r>
              <a:rPr lang="es-CO" dirty="0" smtClean="0"/>
              <a:t>Ayudar </a:t>
            </a:r>
            <a:r>
              <a:rPr lang="es-CO" dirty="0"/>
              <a:t>al Equipo de Desarrollo a crear productos de alto valor; </a:t>
            </a:r>
            <a:endParaRPr lang="es-CO" dirty="0" smtClean="0"/>
          </a:p>
          <a:p>
            <a:pPr marL="285750" indent="-285750" algn="just">
              <a:lnSpc>
                <a:spcPct val="150000"/>
              </a:lnSpc>
              <a:buFont typeface="Arial" panose="020B0604020202020204" pitchFamily="34" charset="0"/>
              <a:buChar char="•"/>
            </a:pPr>
            <a:r>
              <a:rPr lang="es-CO" dirty="0" smtClean="0"/>
              <a:t>Eliminar </a:t>
            </a:r>
            <a:r>
              <a:rPr lang="es-CO" dirty="0"/>
              <a:t>impedimentos para el progreso del Equipo de Desarrollo; </a:t>
            </a:r>
            <a:endParaRPr lang="es-CO" dirty="0" smtClean="0"/>
          </a:p>
          <a:p>
            <a:pPr marL="285750" indent="-285750" algn="just">
              <a:lnSpc>
                <a:spcPct val="150000"/>
              </a:lnSpc>
              <a:buFont typeface="Arial" panose="020B0604020202020204" pitchFamily="34" charset="0"/>
              <a:buChar char="•"/>
            </a:pPr>
            <a:r>
              <a:rPr lang="es-CO" dirty="0" smtClean="0"/>
              <a:t>Facilitar </a:t>
            </a:r>
            <a:r>
              <a:rPr lang="es-CO" dirty="0"/>
              <a:t>los eventos de </a:t>
            </a:r>
            <a:r>
              <a:rPr lang="es-CO" dirty="0" err="1"/>
              <a:t>Scrum</a:t>
            </a:r>
            <a:r>
              <a:rPr lang="es-CO" dirty="0"/>
              <a:t> según se requiera o necesite; y, </a:t>
            </a:r>
          </a:p>
          <a:p>
            <a:pPr marL="285750" indent="-285750" algn="just">
              <a:lnSpc>
                <a:spcPct val="150000"/>
              </a:lnSpc>
              <a:buFont typeface="Arial" panose="020B0604020202020204" pitchFamily="34" charset="0"/>
              <a:buChar char="•"/>
            </a:pPr>
            <a:r>
              <a:rPr lang="es-CO" dirty="0" smtClean="0"/>
              <a:t>Guiar </a:t>
            </a:r>
            <a:r>
              <a:rPr lang="es-CO" dirty="0"/>
              <a:t>al Equipo de Desarrollo en entornos organizacionales en los que </a:t>
            </a:r>
            <a:r>
              <a:rPr lang="es-CO" dirty="0" err="1"/>
              <a:t>Scrum</a:t>
            </a:r>
            <a:r>
              <a:rPr lang="es-CO" dirty="0"/>
              <a:t> aún no haya sido adoptado y entendido por completo. </a:t>
            </a:r>
          </a:p>
        </p:txBody>
      </p:sp>
    </p:spTree>
    <p:extLst>
      <p:ext uri="{BB962C8B-B14F-4D97-AF65-F5344CB8AC3E}">
        <p14:creationId xmlns:p14="http://schemas.microsoft.com/office/powerpoint/2010/main" val="2139018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440694" y="1681871"/>
            <a:ext cx="8220744" cy="3744416"/>
          </a:xfrm>
          <a:prstGeom prst="round2Diag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buFont typeface="Wingdings" pitchFamily="2" charset="2"/>
              <a:buChar char="q"/>
            </a:pPr>
            <a:r>
              <a:rPr lang="es-ES" sz="2000" dirty="0" smtClean="0"/>
              <a:t>El cliente puede comenzar el proyecto con requerimientos de alto nivel. Solo es necesario el detalle de los requerimientos de las  primeras iteraciones que son las que aportan más valor. </a:t>
            </a:r>
          </a:p>
          <a:p>
            <a:pPr marL="342900" indent="-342900" algn="just">
              <a:buFont typeface="Wingdings" pitchFamily="2" charset="2"/>
              <a:buChar char="q"/>
            </a:pPr>
            <a:r>
              <a:rPr lang="es-ES" sz="2000" dirty="0" smtClean="0"/>
              <a:t>Se pueden administrar de manera natural los cambios que van apareciendo durante el proyecto.</a:t>
            </a:r>
          </a:p>
          <a:p>
            <a:pPr marL="342900" indent="-342900" algn="just">
              <a:buFont typeface="Wingdings" pitchFamily="2" charset="2"/>
              <a:buChar char="q"/>
            </a:pPr>
            <a:r>
              <a:rPr lang="es-ES" sz="2000" dirty="0" smtClean="0"/>
              <a:t>Al finalizar cada iteración el equipo puede decidir cómo mejorar su proceso de trabajo, en función de la experiencia obtenida.</a:t>
            </a:r>
          </a:p>
          <a:p>
            <a:pPr marL="342900" indent="-342900" algn="just">
              <a:buFont typeface="Wingdings" pitchFamily="2" charset="2"/>
              <a:buChar char="q"/>
            </a:pPr>
            <a:r>
              <a:rPr lang="es-ES" sz="2000" dirty="0" smtClean="0"/>
              <a:t>Permite mitigar desde el inicio los riesgos.</a:t>
            </a:r>
          </a:p>
          <a:p>
            <a:pPr marL="342900" indent="-342900" algn="just">
              <a:buFont typeface="Wingdings" pitchFamily="2" charset="2"/>
              <a:buChar char="q"/>
            </a:pPr>
            <a:r>
              <a:rPr lang="es-ES" sz="2000" dirty="0" smtClean="0"/>
              <a:t>Permite gestiona la complejidad del proyecto.</a:t>
            </a:r>
            <a:endParaRPr lang="es-ES" sz="2000" dirty="0"/>
          </a:p>
        </p:txBody>
      </p:sp>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3665984" y="692696"/>
            <a:ext cx="400236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2400" dirty="0" smtClean="0">
                <a:solidFill>
                  <a:schemeClr val="tx1"/>
                </a:solidFill>
                <a:latin typeface="Berlin Sans FB" pitchFamily="34" charset="0"/>
              </a:rPr>
              <a:t>BENEFICIOS</a:t>
            </a:r>
            <a:endParaRPr lang="es-ES" sz="2400" dirty="0">
              <a:solidFill>
                <a:schemeClr val="tx1"/>
              </a:solidFill>
              <a:latin typeface="Berlin Sans FB" pitchFamily="34" charset="0"/>
            </a:endParaRPr>
          </a:p>
        </p:txBody>
      </p:sp>
    </p:spTree>
    <p:extLst>
      <p:ext uri="{BB962C8B-B14F-4D97-AF65-F5344CB8AC3E}">
        <p14:creationId xmlns:p14="http://schemas.microsoft.com/office/powerpoint/2010/main" val="26784126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Roles Scrum</a:t>
            </a:r>
            <a:endParaRPr lang="es-ES" sz="3200" dirty="0">
              <a:solidFill>
                <a:schemeClr val="tx1"/>
              </a:solidFill>
              <a:latin typeface="Berlin Sans FB" pitchFamily="34" charset="0"/>
            </a:endParaRPr>
          </a:p>
        </p:txBody>
      </p:sp>
      <p:sp>
        <p:nvSpPr>
          <p:cNvPr id="5" name="4 CuadroTexto"/>
          <p:cNvSpPr txBox="1"/>
          <p:nvPr/>
        </p:nvSpPr>
        <p:spPr>
          <a:xfrm>
            <a:off x="318952" y="1844824"/>
            <a:ext cx="8520002" cy="38318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es-CO" b="1" dirty="0" err="1" smtClean="0"/>
              <a:t>Scrum</a:t>
            </a:r>
            <a:r>
              <a:rPr lang="es-CO" b="1" dirty="0" smtClean="0"/>
              <a:t> Master  en la organización</a:t>
            </a:r>
          </a:p>
          <a:p>
            <a:pPr algn="just">
              <a:lnSpc>
                <a:spcPct val="150000"/>
              </a:lnSpc>
            </a:pPr>
            <a:endParaRPr lang="es-CO" b="1" dirty="0" smtClean="0"/>
          </a:p>
          <a:p>
            <a:pPr marL="285750" indent="-285750" algn="just">
              <a:lnSpc>
                <a:spcPct val="150000"/>
              </a:lnSpc>
              <a:buFont typeface="Arial" panose="020B0604020202020204" pitchFamily="34" charset="0"/>
              <a:buChar char="•"/>
            </a:pPr>
            <a:r>
              <a:rPr lang="es-CO" dirty="0"/>
              <a:t>Liderar y guiar a la organización en la adopción de </a:t>
            </a:r>
            <a:r>
              <a:rPr lang="es-CO" dirty="0" err="1"/>
              <a:t>Scrum</a:t>
            </a:r>
            <a:r>
              <a:rPr lang="es-CO" dirty="0"/>
              <a:t>;  </a:t>
            </a:r>
          </a:p>
          <a:p>
            <a:pPr marL="285750" indent="-285750" algn="just">
              <a:lnSpc>
                <a:spcPct val="150000"/>
              </a:lnSpc>
              <a:buFont typeface="Arial" panose="020B0604020202020204" pitchFamily="34" charset="0"/>
              <a:buChar char="•"/>
            </a:pPr>
            <a:r>
              <a:rPr lang="es-CO" dirty="0" smtClean="0"/>
              <a:t>Planificar </a:t>
            </a:r>
            <a:r>
              <a:rPr lang="es-CO" dirty="0"/>
              <a:t>las implementaciones de </a:t>
            </a:r>
            <a:r>
              <a:rPr lang="es-CO" dirty="0" err="1"/>
              <a:t>Scrum</a:t>
            </a:r>
            <a:r>
              <a:rPr lang="es-CO" dirty="0"/>
              <a:t> en la organización;  </a:t>
            </a:r>
          </a:p>
          <a:p>
            <a:pPr marL="285750" indent="-285750" algn="just">
              <a:lnSpc>
                <a:spcPct val="150000"/>
              </a:lnSpc>
              <a:buFont typeface="Arial" panose="020B0604020202020204" pitchFamily="34" charset="0"/>
              <a:buChar char="•"/>
            </a:pPr>
            <a:r>
              <a:rPr lang="es-CO" dirty="0" smtClean="0"/>
              <a:t>Ayudar </a:t>
            </a:r>
            <a:r>
              <a:rPr lang="es-CO" dirty="0"/>
              <a:t>a los empleados e interesados a entender y llevar a cabo </a:t>
            </a:r>
            <a:r>
              <a:rPr lang="es-CO" dirty="0" err="1"/>
              <a:t>Scrum</a:t>
            </a:r>
            <a:r>
              <a:rPr lang="es-CO" dirty="0"/>
              <a:t> y el desarrollo empírico de producto; </a:t>
            </a:r>
          </a:p>
          <a:p>
            <a:pPr marL="285750" indent="-285750" algn="just">
              <a:lnSpc>
                <a:spcPct val="150000"/>
              </a:lnSpc>
              <a:buFont typeface="Arial" panose="020B0604020202020204" pitchFamily="34" charset="0"/>
              <a:buChar char="•"/>
            </a:pPr>
            <a:r>
              <a:rPr lang="es-CO" dirty="0" smtClean="0"/>
              <a:t>Motivar </a:t>
            </a:r>
            <a:r>
              <a:rPr lang="es-CO" dirty="0"/>
              <a:t>cambios que incrementen la productividad del Equipo </a:t>
            </a:r>
            <a:r>
              <a:rPr lang="es-CO" dirty="0" err="1"/>
              <a:t>Scrum</a:t>
            </a:r>
            <a:r>
              <a:rPr lang="es-CO" dirty="0"/>
              <a:t>; </a:t>
            </a:r>
          </a:p>
          <a:p>
            <a:pPr marL="285750" indent="-285750" algn="just">
              <a:lnSpc>
                <a:spcPct val="150000"/>
              </a:lnSpc>
              <a:buFont typeface="Arial" panose="020B0604020202020204" pitchFamily="34" charset="0"/>
              <a:buChar char="•"/>
            </a:pPr>
            <a:r>
              <a:rPr lang="es-CO" dirty="0" smtClean="0"/>
              <a:t>Trabajar </a:t>
            </a:r>
            <a:r>
              <a:rPr lang="es-CO" dirty="0"/>
              <a:t>con otros </a:t>
            </a:r>
            <a:r>
              <a:rPr lang="es-CO" dirty="0" err="1"/>
              <a:t>Scrum</a:t>
            </a:r>
            <a:r>
              <a:rPr lang="es-CO" dirty="0"/>
              <a:t> Masters para incrementar la efectividad de la aplicación de </a:t>
            </a:r>
            <a:r>
              <a:rPr lang="es-CO" dirty="0" err="1"/>
              <a:t>Scrum</a:t>
            </a:r>
            <a:r>
              <a:rPr lang="es-CO" dirty="0"/>
              <a:t> en la organización. </a:t>
            </a:r>
          </a:p>
        </p:txBody>
      </p:sp>
    </p:spTree>
    <p:extLst>
      <p:ext uri="{BB962C8B-B14F-4D97-AF65-F5344CB8AC3E}">
        <p14:creationId xmlns:p14="http://schemas.microsoft.com/office/powerpoint/2010/main" val="23449382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926579" y="683367"/>
            <a:ext cx="5328592"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ACTIVIDAD</a:t>
            </a:r>
            <a:endParaRPr lang="es-ES" sz="3200" dirty="0">
              <a:solidFill>
                <a:schemeClr val="tx1"/>
              </a:solidFill>
              <a:latin typeface="Berlin Sans FB" pitchFamily="34" charset="0"/>
            </a:endParaRPr>
          </a:p>
        </p:txBody>
      </p:sp>
      <p:grpSp>
        <p:nvGrpSpPr>
          <p:cNvPr id="7" name="1 Grupo"/>
          <p:cNvGrpSpPr/>
          <p:nvPr/>
        </p:nvGrpSpPr>
        <p:grpSpPr>
          <a:xfrm>
            <a:off x="484078" y="1628800"/>
            <a:ext cx="8241066" cy="2101651"/>
            <a:chOff x="48363" y="1113926"/>
            <a:chExt cx="12613779" cy="3636522"/>
          </a:xfrm>
        </p:grpSpPr>
        <p:sp>
          <p:nvSpPr>
            <p:cNvPr id="8" name="5 Rectángulo"/>
            <p:cNvSpPr/>
            <p:nvPr/>
          </p:nvSpPr>
          <p:spPr>
            <a:xfrm>
              <a:off x="48363" y="1113926"/>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3" action="ppaction://hlinksldjump"/>
                </a:rPr>
                <a:t>1</a:t>
              </a:r>
              <a:endParaRPr lang="es-ES" sz="4400" dirty="0">
                <a:latin typeface="Berlin Sans FB" pitchFamily="34" charset="0"/>
              </a:endParaRPr>
            </a:p>
          </p:txBody>
        </p:sp>
        <p:sp>
          <p:nvSpPr>
            <p:cNvPr id="9" name="9 Rectángulo"/>
            <p:cNvSpPr/>
            <p:nvPr/>
          </p:nvSpPr>
          <p:spPr>
            <a:xfrm>
              <a:off x="1636848" y="1113926"/>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4" action="ppaction://hlinksldjump"/>
                </a:rPr>
                <a:t>2</a:t>
              </a:r>
              <a:endParaRPr lang="es-ES" sz="4400" dirty="0">
                <a:latin typeface="Berlin Sans FB" pitchFamily="34" charset="0"/>
              </a:endParaRPr>
            </a:p>
          </p:txBody>
        </p:sp>
        <p:sp>
          <p:nvSpPr>
            <p:cNvPr id="10" name="10 Rectángulo"/>
            <p:cNvSpPr/>
            <p:nvPr/>
          </p:nvSpPr>
          <p:spPr>
            <a:xfrm>
              <a:off x="3318774" y="1151242"/>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5" action="ppaction://hlinksldjump"/>
                </a:rPr>
                <a:t>3</a:t>
              </a:r>
              <a:endParaRPr lang="es-ES" sz="4400" dirty="0">
                <a:latin typeface="Berlin Sans FB" pitchFamily="34" charset="0"/>
              </a:endParaRPr>
            </a:p>
          </p:txBody>
        </p:sp>
        <p:sp>
          <p:nvSpPr>
            <p:cNvPr id="11" name="11 Rectángulo"/>
            <p:cNvSpPr/>
            <p:nvPr/>
          </p:nvSpPr>
          <p:spPr>
            <a:xfrm>
              <a:off x="4907259" y="1151242"/>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6" action="ppaction://hlinksldjump"/>
                </a:rPr>
                <a:t>4</a:t>
              </a:r>
              <a:endParaRPr lang="es-ES" sz="4400" dirty="0">
                <a:latin typeface="Berlin Sans FB" pitchFamily="34" charset="0"/>
              </a:endParaRPr>
            </a:p>
          </p:txBody>
        </p:sp>
        <p:sp>
          <p:nvSpPr>
            <p:cNvPr id="12" name="12 Rectángulo"/>
            <p:cNvSpPr/>
            <p:nvPr/>
          </p:nvSpPr>
          <p:spPr>
            <a:xfrm>
              <a:off x="6541931" y="1195388"/>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7" action="ppaction://hlinksldjump"/>
                </a:rPr>
                <a:t>5</a:t>
              </a:r>
              <a:endParaRPr lang="es-ES" sz="4400" dirty="0">
                <a:latin typeface="Berlin Sans FB" pitchFamily="34" charset="0"/>
              </a:endParaRPr>
            </a:p>
          </p:txBody>
        </p:sp>
        <p:sp>
          <p:nvSpPr>
            <p:cNvPr id="13" name="13 Rectángulo"/>
            <p:cNvSpPr/>
            <p:nvPr/>
          </p:nvSpPr>
          <p:spPr>
            <a:xfrm>
              <a:off x="8273298" y="1182122"/>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8" action="ppaction://hlinksldjump"/>
                </a:rPr>
                <a:t>6</a:t>
              </a:r>
              <a:endParaRPr lang="es-ES" sz="4400" dirty="0">
                <a:latin typeface="Berlin Sans FB" pitchFamily="34" charset="0"/>
              </a:endParaRPr>
            </a:p>
          </p:txBody>
        </p:sp>
        <p:sp>
          <p:nvSpPr>
            <p:cNvPr id="14" name="14 Rectángulo"/>
            <p:cNvSpPr/>
            <p:nvPr/>
          </p:nvSpPr>
          <p:spPr>
            <a:xfrm>
              <a:off x="9920025" y="1195388"/>
              <a:ext cx="1440160" cy="100811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9" action="ppaction://hlinksldjump"/>
                </a:rPr>
                <a:t>7</a:t>
              </a:r>
              <a:endParaRPr lang="es-ES" sz="4400" dirty="0">
                <a:latin typeface="Berlin Sans FB" pitchFamily="34" charset="0"/>
              </a:endParaRPr>
            </a:p>
          </p:txBody>
        </p:sp>
        <p:sp>
          <p:nvSpPr>
            <p:cNvPr id="15" name="15 Rectángulo"/>
            <p:cNvSpPr/>
            <p:nvPr/>
          </p:nvSpPr>
          <p:spPr>
            <a:xfrm>
              <a:off x="11501404" y="1195388"/>
              <a:ext cx="1160738"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0" action="ppaction://hlinksldjump"/>
                </a:rPr>
                <a:t>8</a:t>
              </a:r>
              <a:endParaRPr lang="es-ES" sz="4400" dirty="0">
                <a:latin typeface="Berlin Sans FB" pitchFamily="34" charset="0"/>
              </a:endParaRPr>
            </a:p>
          </p:txBody>
        </p:sp>
        <p:sp>
          <p:nvSpPr>
            <p:cNvPr id="16" name="16 Rectángulo"/>
            <p:cNvSpPr/>
            <p:nvPr/>
          </p:nvSpPr>
          <p:spPr>
            <a:xfrm>
              <a:off x="164513" y="2467084"/>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1" action="ppaction://hlinksldjump"/>
                </a:rPr>
                <a:t>9</a:t>
              </a:r>
              <a:endParaRPr lang="es-ES" sz="4400" dirty="0">
                <a:latin typeface="Berlin Sans FB" pitchFamily="34" charset="0"/>
              </a:endParaRPr>
            </a:p>
          </p:txBody>
        </p:sp>
        <p:sp>
          <p:nvSpPr>
            <p:cNvPr id="17" name="17 Rectángulo"/>
            <p:cNvSpPr/>
            <p:nvPr/>
          </p:nvSpPr>
          <p:spPr>
            <a:xfrm>
              <a:off x="1738192" y="2469526"/>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2" action="ppaction://hlinksldjump"/>
                </a:rPr>
                <a:t>10</a:t>
              </a:r>
              <a:endParaRPr lang="es-ES" sz="4400" dirty="0">
                <a:latin typeface="Berlin Sans FB" pitchFamily="34" charset="0"/>
              </a:endParaRPr>
            </a:p>
          </p:txBody>
        </p:sp>
        <p:sp>
          <p:nvSpPr>
            <p:cNvPr id="18" name="18 Rectángulo"/>
            <p:cNvSpPr/>
            <p:nvPr/>
          </p:nvSpPr>
          <p:spPr>
            <a:xfrm>
              <a:off x="3257126" y="2538576"/>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3" action="ppaction://hlinksldjump"/>
                </a:rPr>
                <a:t>11</a:t>
              </a:r>
              <a:endParaRPr lang="es-ES" sz="4400" dirty="0">
                <a:latin typeface="Berlin Sans FB" pitchFamily="34" charset="0"/>
              </a:endParaRPr>
            </a:p>
          </p:txBody>
        </p:sp>
        <p:sp>
          <p:nvSpPr>
            <p:cNvPr id="19" name="19 Rectángulo"/>
            <p:cNvSpPr/>
            <p:nvPr/>
          </p:nvSpPr>
          <p:spPr>
            <a:xfrm>
              <a:off x="4817097" y="2494183"/>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4" action="ppaction://hlinksldjump"/>
                </a:rPr>
                <a:t>12</a:t>
              </a:r>
              <a:endParaRPr lang="es-ES" sz="4400" dirty="0">
                <a:latin typeface="Berlin Sans FB" pitchFamily="34" charset="0"/>
              </a:endParaRPr>
            </a:p>
          </p:txBody>
        </p:sp>
        <p:sp>
          <p:nvSpPr>
            <p:cNvPr id="20" name="20 Rectángulo"/>
            <p:cNvSpPr/>
            <p:nvPr/>
          </p:nvSpPr>
          <p:spPr>
            <a:xfrm>
              <a:off x="6354165" y="2494183"/>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5" action="ppaction://hlinksldjump"/>
                </a:rPr>
                <a:t>13</a:t>
              </a:r>
              <a:endParaRPr lang="es-ES" sz="4400" dirty="0">
                <a:latin typeface="Berlin Sans FB" pitchFamily="34" charset="0"/>
              </a:endParaRPr>
            </a:p>
          </p:txBody>
        </p:sp>
        <p:sp>
          <p:nvSpPr>
            <p:cNvPr id="21" name="21 Rectángulo"/>
            <p:cNvSpPr/>
            <p:nvPr/>
          </p:nvSpPr>
          <p:spPr>
            <a:xfrm>
              <a:off x="7982091" y="2538576"/>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6" action="ppaction://hlinksldjump"/>
                </a:rPr>
                <a:t>14</a:t>
              </a:r>
              <a:endParaRPr lang="es-ES" sz="4400" dirty="0">
                <a:latin typeface="Berlin Sans FB" pitchFamily="34" charset="0"/>
              </a:endParaRPr>
            </a:p>
          </p:txBody>
        </p:sp>
        <p:sp>
          <p:nvSpPr>
            <p:cNvPr id="22" name="22 Rectángulo"/>
            <p:cNvSpPr/>
            <p:nvPr/>
          </p:nvSpPr>
          <p:spPr>
            <a:xfrm>
              <a:off x="9639588" y="2525643"/>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7" action="ppaction://hlinksldjump"/>
                </a:rPr>
                <a:t>15</a:t>
              </a:r>
              <a:endParaRPr lang="es-ES" sz="4400" dirty="0">
                <a:latin typeface="Berlin Sans FB" pitchFamily="34" charset="0"/>
              </a:endParaRPr>
            </a:p>
          </p:txBody>
        </p:sp>
        <p:sp>
          <p:nvSpPr>
            <p:cNvPr id="23" name="23 Rectángulo"/>
            <p:cNvSpPr/>
            <p:nvPr/>
          </p:nvSpPr>
          <p:spPr>
            <a:xfrm>
              <a:off x="11221982" y="2538576"/>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8" action="ppaction://hlinksldjump"/>
                </a:rPr>
                <a:t>16</a:t>
              </a:r>
              <a:endParaRPr lang="es-ES" sz="4400" dirty="0">
                <a:latin typeface="Berlin Sans FB" pitchFamily="34" charset="0"/>
              </a:endParaRPr>
            </a:p>
          </p:txBody>
        </p:sp>
        <p:sp>
          <p:nvSpPr>
            <p:cNvPr id="24" name="24 Rectángulo"/>
            <p:cNvSpPr/>
            <p:nvPr/>
          </p:nvSpPr>
          <p:spPr>
            <a:xfrm>
              <a:off x="164513" y="3742338"/>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19" action="ppaction://hlinksldjump"/>
                </a:rPr>
                <a:t>17</a:t>
              </a:r>
              <a:endParaRPr lang="es-ES" sz="4400" dirty="0">
                <a:latin typeface="Berlin Sans FB" pitchFamily="34" charset="0"/>
              </a:endParaRPr>
            </a:p>
          </p:txBody>
        </p:sp>
        <p:sp>
          <p:nvSpPr>
            <p:cNvPr id="25" name="25 Rectángulo"/>
            <p:cNvSpPr/>
            <p:nvPr/>
          </p:nvSpPr>
          <p:spPr>
            <a:xfrm>
              <a:off x="1723028" y="3742338"/>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0" action="ppaction://hlinksldjump"/>
                </a:rPr>
                <a:t>18</a:t>
              </a:r>
              <a:endParaRPr lang="es-ES" sz="4400" dirty="0">
                <a:latin typeface="Berlin Sans FB" pitchFamily="34" charset="0"/>
              </a:endParaRPr>
            </a:p>
          </p:txBody>
        </p:sp>
        <p:sp>
          <p:nvSpPr>
            <p:cNvPr id="26" name="26 Rectángulo"/>
            <p:cNvSpPr/>
            <p:nvPr/>
          </p:nvSpPr>
          <p:spPr>
            <a:xfrm>
              <a:off x="3318774" y="3742338"/>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1" action="ppaction://hlinksldjump"/>
                </a:rPr>
                <a:t>19</a:t>
              </a:r>
              <a:endParaRPr lang="es-ES" sz="4400" dirty="0">
                <a:latin typeface="Berlin Sans FB" pitchFamily="34" charset="0"/>
              </a:endParaRPr>
            </a:p>
          </p:txBody>
        </p:sp>
        <p:sp>
          <p:nvSpPr>
            <p:cNvPr id="27" name="27 Rectángulo"/>
            <p:cNvSpPr/>
            <p:nvPr/>
          </p:nvSpPr>
          <p:spPr>
            <a:xfrm>
              <a:off x="4907259" y="3742338"/>
              <a:ext cx="1440160" cy="10081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2" action="ppaction://hlinksldjump"/>
                </a:rPr>
                <a:t>20</a:t>
              </a:r>
              <a:endParaRPr lang="es-ES" sz="4400" dirty="0">
                <a:latin typeface="Berlin Sans FB" pitchFamily="34" charset="0"/>
              </a:endParaRPr>
            </a:p>
          </p:txBody>
        </p:sp>
      </p:grpSp>
      <p:sp>
        <p:nvSpPr>
          <p:cNvPr id="28" name="28 Rectángulo"/>
          <p:cNvSpPr/>
          <p:nvPr/>
        </p:nvSpPr>
        <p:spPr>
          <a:xfrm>
            <a:off x="4709807" y="3147835"/>
            <a:ext cx="964261" cy="5897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3" action="ppaction://hlinksldjump"/>
              </a:rPr>
              <a:t>21</a:t>
            </a:r>
            <a:endParaRPr lang="es-ES" sz="4400" dirty="0">
              <a:latin typeface="Berlin Sans FB" pitchFamily="34" charset="0"/>
            </a:endParaRPr>
          </a:p>
        </p:txBody>
      </p:sp>
      <p:sp>
        <p:nvSpPr>
          <p:cNvPr id="29" name="30 Rectángulo"/>
          <p:cNvSpPr/>
          <p:nvPr/>
        </p:nvSpPr>
        <p:spPr>
          <a:xfrm>
            <a:off x="5773283" y="3149122"/>
            <a:ext cx="835116" cy="5813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4" action="ppaction://hlinksldjump"/>
              </a:rPr>
              <a:t>22</a:t>
            </a:r>
            <a:endParaRPr lang="es-ES" sz="4400" dirty="0">
              <a:latin typeface="Berlin Sans FB" pitchFamily="34" charset="0"/>
            </a:endParaRPr>
          </a:p>
        </p:txBody>
      </p:sp>
      <p:sp>
        <p:nvSpPr>
          <p:cNvPr id="30" name="49 Rectángulo"/>
          <p:cNvSpPr/>
          <p:nvPr/>
        </p:nvSpPr>
        <p:spPr>
          <a:xfrm>
            <a:off x="6768373" y="3154936"/>
            <a:ext cx="964261" cy="5897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5" action="ppaction://hlinksldjump"/>
              </a:rPr>
              <a:t>23</a:t>
            </a:r>
            <a:endParaRPr lang="es-ES" sz="4400" dirty="0">
              <a:latin typeface="Berlin Sans FB" pitchFamily="34" charset="0"/>
            </a:endParaRPr>
          </a:p>
        </p:txBody>
      </p:sp>
      <p:sp>
        <p:nvSpPr>
          <p:cNvPr id="31" name="50 Rectángulo"/>
          <p:cNvSpPr/>
          <p:nvPr/>
        </p:nvSpPr>
        <p:spPr>
          <a:xfrm>
            <a:off x="7831849" y="3156223"/>
            <a:ext cx="835116" cy="5813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6" action="ppaction://hlinksldjump"/>
              </a:rPr>
              <a:t>24</a:t>
            </a:r>
            <a:endParaRPr lang="es-ES" sz="4400" dirty="0">
              <a:latin typeface="Berlin Sans FB" pitchFamily="34" charset="0"/>
            </a:endParaRPr>
          </a:p>
        </p:txBody>
      </p:sp>
      <p:sp>
        <p:nvSpPr>
          <p:cNvPr id="32" name="51 Rectángulo"/>
          <p:cNvSpPr/>
          <p:nvPr/>
        </p:nvSpPr>
        <p:spPr>
          <a:xfrm>
            <a:off x="524632" y="3888666"/>
            <a:ext cx="964261" cy="5897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4400" dirty="0" smtClean="0">
                <a:latin typeface="Berlin Sans FB" pitchFamily="34" charset="0"/>
                <a:hlinkClick r:id="rId27" action="ppaction://hlinksldjump"/>
              </a:rPr>
              <a:t>25</a:t>
            </a:r>
            <a:endParaRPr lang="es-ES" sz="4400" dirty="0">
              <a:latin typeface="Berlin Sans FB" pitchFamily="34" charset="0"/>
            </a:endParaRPr>
          </a:p>
        </p:txBody>
      </p:sp>
    </p:spTree>
    <p:extLst>
      <p:ext uri="{BB962C8B-B14F-4D97-AF65-F5344CB8AC3E}">
        <p14:creationId xmlns:p14="http://schemas.microsoft.com/office/powerpoint/2010/main" val="16823530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BIBLIOGRAFÍA</a:t>
            </a:r>
            <a:endParaRPr lang="es-CO" sz="3200" dirty="0">
              <a:latin typeface="Berlin Sans FB" pitchFamily="34" charset="0"/>
            </a:endParaRPr>
          </a:p>
        </p:txBody>
      </p:sp>
      <p:sp>
        <p:nvSpPr>
          <p:cNvPr id="2" name="1 CuadroTexto"/>
          <p:cNvSpPr txBox="1"/>
          <p:nvPr/>
        </p:nvSpPr>
        <p:spPr>
          <a:xfrm>
            <a:off x="971600" y="1628800"/>
            <a:ext cx="7416824" cy="4524315"/>
          </a:xfrm>
          <a:prstGeom prst="rect">
            <a:avLst/>
          </a:prstGeom>
          <a:noFill/>
        </p:spPr>
        <p:txBody>
          <a:bodyPr wrap="square" rtlCol="0">
            <a:spAutoFit/>
          </a:bodyPr>
          <a:lstStyle/>
          <a:p>
            <a:r>
              <a:rPr lang="es-ES" dirty="0" smtClean="0">
                <a:hlinkClick r:id="rId3"/>
              </a:rPr>
              <a:t>http://www.ecured.cu/Programaci%C3%B3n_Extrema_(XP)</a:t>
            </a:r>
            <a:endParaRPr lang="es-ES" dirty="0" smtClean="0"/>
          </a:p>
          <a:p>
            <a:r>
              <a:rPr lang="es-ES" dirty="0" smtClean="0">
                <a:hlinkClick r:id="rId4"/>
              </a:rPr>
              <a:t>http://www.i2btech.com/blog-i2b/tech-deployment/5-beneficios-de-aplicar-metodologias-agiles-en-el-desarrollo-de-software/</a:t>
            </a:r>
            <a:endParaRPr lang="es-ES" dirty="0" smtClean="0"/>
          </a:p>
          <a:p>
            <a:r>
              <a:rPr lang="es-ES" dirty="0" smtClean="0">
                <a:hlinkClick r:id="rId5"/>
              </a:rPr>
              <a:t>http://www.dccia.ua.es/dccia/inf/asignaturas/MADS/transparencias/1.2_Manifiesto_agil.pdf</a:t>
            </a:r>
            <a:endParaRPr lang="es-ES" dirty="0" smtClean="0"/>
          </a:p>
          <a:p>
            <a:r>
              <a:rPr lang="es-ES" dirty="0">
                <a:hlinkClick r:id="rId6"/>
              </a:rPr>
              <a:t>http://proyectosagiles.org/que-es-scrum</a:t>
            </a:r>
            <a:r>
              <a:rPr lang="es-ES" dirty="0" smtClean="0">
                <a:hlinkClick r:id="rId6"/>
              </a:rPr>
              <a:t>/</a:t>
            </a:r>
            <a:endParaRPr lang="es-ES" dirty="0" smtClean="0"/>
          </a:p>
          <a:p>
            <a:endParaRPr lang="es-ES" dirty="0" smtClean="0"/>
          </a:p>
          <a:p>
            <a:r>
              <a:rPr lang="es-ES" dirty="0">
                <a:hlinkClick r:id="rId7"/>
              </a:rPr>
              <a:t>https://</a:t>
            </a:r>
            <a:r>
              <a:rPr lang="es-ES" dirty="0" smtClean="0">
                <a:hlinkClick r:id="rId7"/>
              </a:rPr>
              <a:t>docs.google.com/a/unicesar.edu.co/viewer?a=v&amp;pid=sites&amp;srcid=ZGVmYXVsdGRvbWFpbnxib3Jpc2dyMDR8Z3g6MzMyZmZiYzQyNzNhOTNhZg</a:t>
            </a:r>
            <a:r>
              <a:rPr lang="es-ES" dirty="0" smtClean="0"/>
              <a:t>.</a:t>
            </a:r>
          </a:p>
          <a:p>
            <a:endParaRPr lang="es-CO" dirty="0"/>
          </a:p>
          <a:p>
            <a:pPr algn="just"/>
            <a:r>
              <a:rPr lang="en-US" dirty="0">
                <a:latin typeface="Berlin Sans FB" pitchFamily="34" charset="0"/>
              </a:rPr>
              <a:t>Dynamic Systems Development Method (DSDM</a:t>
            </a:r>
            <a:r>
              <a:rPr lang="en-US" dirty="0" smtClean="0">
                <a:latin typeface="Berlin Sans FB" pitchFamily="34" charset="0"/>
              </a:rPr>
              <a:t>). </a:t>
            </a:r>
            <a:r>
              <a:rPr lang="es-ES" dirty="0" smtClean="0">
                <a:latin typeface="Berlin Sans FB" pitchFamily="34" charset="0"/>
              </a:rPr>
              <a:t>Método </a:t>
            </a:r>
            <a:r>
              <a:rPr lang="es-ES" dirty="0">
                <a:latin typeface="Berlin Sans FB" pitchFamily="34" charset="0"/>
              </a:rPr>
              <a:t>de Desarrollo de Sistemas dinámico</a:t>
            </a:r>
          </a:p>
          <a:p>
            <a:endParaRPr lang="es-ES" dirty="0" smtClean="0">
              <a:hlinkClick r:id="rId8"/>
            </a:endParaRPr>
          </a:p>
          <a:p>
            <a:r>
              <a:rPr lang="es-ES" dirty="0" smtClean="0">
                <a:hlinkClick r:id="rId8"/>
              </a:rPr>
              <a:t>http</a:t>
            </a:r>
            <a:r>
              <a:rPr lang="es-ES" dirty="0">
                <a:hlinkClick r:id="rId8"/>
              </a:rPr>
              <a:t>://</a:t>
            </a:r>
            <a:r>
              <a:rPr lang="es-ES" dirty="0" smtClean="0">
                <a:hlinkClick r:id="rId8"/>
              </a:rPr>
              <a:t>ingenieriadesoftware.mex.tl/images/18149/DSDM%20documento.pdf</a:t>
            </a:r>
            <a:endParaRPr lang="es-ES" dirty="0" smtClean="0"/>
          </a:p>
          <a:p>
            <a:endParaRPr lang="es-ES" dirty="0" smtClean="0"/>
          </a:p>
          <a:p>
            <a:endParaRPr lang="es-ES" dirty="0"/>
          </a:p>
        </p:txBody>
      </p:sp>
    </p:spTree>
    <p:extLst>
      <p:ext uri="{BB962C8B-B14F-4D97-AF65-F5344CB8AC3E}">
        <p14:creationId xmlns:p14="http://schemas.microsoft.com/office/powerpoint/2010/main" val="752382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5164</TotalTime>
  <Words>6633</Words>
  <Application>Microsoft Office PowerPoint</Application>
  <PresentationFormat>Presentación en pantalla (4:3)</PresentationFormat>
  <Paragraphs>1296</Paragraphs>
  <Slides>92</Slides>
  <Notes>92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92</vt:i4>
      </vt:variant>
    </vt:vector>
  </HeadingPairs>
  <TitlesOfParts>
    <vt:vector size="101" baseType="lpstr">
      <vt:lpstr>Arial</vt:lpstr>
      <vt:lpstr>Berlin Sans FB</vt:lpstr>
      <vt:lpstr>Calibri</vt:lpstr>
      <vt:lpstr>Georgia</vt:lpstr>
      <vt:lpstr>Lato</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Eydy-Suarez</dc:creator>
  <cp:lastModifiedBy>Eydy</cp:lastModifiedBy>
  <cp:revision>206</cp:revision>
  <dcterms:created xsi:type="dcterms:W3CDTF">2016-03-28T00:11:12Z</dcterms:created>
  <dcterms:modified xsi:type="dcterms:W3CDTF">2017-10-09T19:11:48Z</dcterms:modified>
</cp:coreProperties>
</file>